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3" r:id="rId4"/>
    <p:sldId id="298" r:id="rId5"/>
    <p:sldId id="299" r:id="rId6"/>
    <p:sldId id="300" r:id="rId7"/>
    <p:sldId id="293" r:id="rId8"/>
    <p:sldId id="325" r:id="rId9"/>
    <p:sldId id="294" r:id="rId10"/>
    <p:sldId id="351" r:id="rId11"/>
    <p:sldId id="301" r:id="rId12"/>
    <p:sldId id="305" r:id="rId13"/>
    <p:sldId id="306" r:id="rId14"/>
    <p:sldId id="312" r:id="rId15"/>
    <p:sldId id="313" r:id="rId16"/>
    <p:sldId id="353" r:id="rId17"/>
    <p:sldId id="317" r:id="rId18"/>
    <p:sldId id="292" r:id="rId19"/>
  </p:sldIdLst>
  <p:sldSz cx="9144000" cy="5143500" type="screen16x9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D4E77"/>
    <a:srgbClr val="E9EDF4"/>
    <a:srgbClr val="D0D8E8"/>
    <a:srgbClr val="FFFFCC"/>
    <a:srgbClr val="FFFCEF"/>
    <a:srgbClr val="FFF5CD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434" autoAdjust="0"/>
  </p:normalViewPr>
  <p:slideViewPr>
    <p:cSldViewPr>
      <p:cViewPr>
        <p:scale>
          <a:sx n="106" d="100"/>
          <a:sy n="106" d="100"/>
        </p:scale>
        <p:origin x="18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A0AF6-146D-4131-8850-757C4D454C01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0927DD-C0D5-4D7F-A1AC-51CF3F29D095}">
      <dgm:prSet phldrT="[Текст]" custT="1"/>
      <dgm:spPr>
        <a:solidFill>
          <a:srgbClr val="E9EDF4"/>
        </a:solidFill>
        <a:ln w="19050">
          <a:solidFill>
            <a:schemeClr val="accent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Обов</a:t>
          </a:r>
          <a:r>
            <a: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`</a:t>
          </a:r>
          <a:r>
            <a:rPr lang="uk-UA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язкова</a:t>
          </a:r>
          <a:r>
            <a:rPr lang="uk-UA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складова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uk-UA" sz="5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14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65-75</a:t>
          </a:r>
          <a:r>
            <a:rPr lang="uk-UA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400" b="1" i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F3427-FC0B-49C3-9EC0-91860A7C73CD}" type="parTrans" cxnId="{248754CF-F4A5-492E-98E1-88C808D05DE9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20CEE00-8644-46A4-9103-6B8F34B997F3}" type="sibTrans" cxnId="{248754CF-F4A5-492E-98E1-88C808D05DE9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4B60A1A-8A83-42E6-80D3-F9E83BEE1BB9}">
      <dgm:prSet phldrT="[Текст]" custT="1"/>
      <dgm:spPr>
        <a:solidFill>
          <a:srgbClr val="D0D8E8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ОБОВ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`</a:t>
          </a:r>
          <a:r>
            <a: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ЯЗКОВІ</a:t>
          </a:r>
        </a:p>
        <a:p>
          <a:r>
            <a: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освітні компоненти </a:t>
          </a:r>
        </a:p>
        <a:p>
          <a:r>
            <a:rPr lang="uk-UA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(навчальні дисципліни, тренінги,</a:t>
          </a:r>
          <a:r>
            <a:rPr lang="uk-UA" sz="1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практики,</a:t>
          </a:r>
          <a:br>
            <a:rPr lang="uk-UA" sz="1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1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підсумкова атестація</a:t>
          </a:r>
          <a:r>
            <a:rPr lang="uk-UA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7373A-06F6-47D1-AA0E-BF073DC764C9}" type="parTrans" cxnId="{96254FAB-432F-4C52-9D5B-B0A962D02B4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282B136-C2A6-493E-8273-29FCA77B3C75}" type="sibTrans" cxnId="{96254FAB-432F-4C52-9D5B-B0A962D02B4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A452F37-8BA9-465B-AEB8-BD5C459C9A3A}">
      <dgm:prSet phldrT="[Текст]" custT="1"/>
      <dgm:spPr>
        <a:solidFill>
          <a:srgbClr val="E9EDF4"/>
        </a:solidFill>
        <a:ln w="19050">
          <a:solidFill>
            <a:schemeClr val="accent1"/>
          </a:solidFill>
          <a:prstDash val="sysDot"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Вибіркова складова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uk-UA" sz="5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14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25-35%)</a:t>
          </a:r>
          <a:endParaRPr lang="ru-RU" sz="1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74314-5AAA-470C-BCB7-7DE7A07C9E00}" type="parTrans" cxnId="{C8E28A2A-DE8A-4517-AEFD-F03102AF39C1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74A9ADC-879C-4737-AAA7-8167426A392B}" type="sibTrans" cxnId="{C8E28A2A-DE8A-4517-AEFD-F03102AF39C1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6BE71B3-3ECE-4F83-956F-43FB1A21DBD6}">
      <dgm:prSet phldrT="[Текст]" custT="1"/>
      <dgm:spPr>
        <a:solidFill>
          <a:srgbClr val="D0D8E8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ВИБІРКОВІ </a:t>
          </a:r>
        </a:p>
        <a:p>
          <a:r>
            <a: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освітні компоненти </a:t>
          </a:r>
        </a:p>
        <a:p>
          <a:r>
            <a:rPr lang="uk-UA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(навчальні </a:t>
          </a:r>
          <a:r>
            <a:rPr lang="uk-UA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дисципліни)</a:t>
          </a:r>
          <a:endParaRPr lang="ru-RU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CE61B-E440-497A-9E80-C1DEBDA67938}" type="parTrans" cxnId="{5EF3AA4E-CAAE-4830-B8BB-D4FEA491017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4C15F74-7B01-44E4-9D9C-CF5912155FBD}" type="sibTrans" cxnId="{5EF3AA4E-CAAE-4830-B8BB-D4FEA491017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17ADCDF-704A-4BA7-92EB-A341F6A4F64C}" type="pres">
      <dgm:prSet presAssocID="{E1BA0AF6-146D-4131-8850-757C4D454C0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58D20-890A-48CC-93B2-22729F35F31B}" type="pres">
      <dgm:prSet presAssocID="{490927DD-C0D5-4D7F-A1AC-51CF3F29D095}" presName="compNode" presStyleCnt="0"/>
      <dgm:spPr/>
    </dgm:pt>
    <dgm:pt modelId="{7115F82B-3304-481C-9EA1-EB058ABBECC7}" type="pres">
      <dgm:prSet presAssocID="{490927DD-C0D5-4D7F-A1AC-51CF3F29D095}" presName="aNode" presStyleLbl="bgShp" presStyleIdx="0" presStyleCnt="2" custScaleY="82380" custLinFactNeighborX="-104" custLinFactNeighborY="3453"/>
      <dgm:spPr/>
      <dgm:t>
        <a:bodyPr/>
        <a:lstStyle/>
        <a:p>
          <a:endParaRPr lang="ru-RU"/>
        </a:p>
      </dgm:t>
    </dgm:pt>
    <dgm:pt modelId="{19625E95-B840-4643-8BF8-507CD715D8F0}" type="pres">
      <dgm:prSet presAssocID="{490927DD-C0D5-4D7F-A1AC-51CF3F29D095}" presName="textNode" presStyleLbl="bgShp" presStyleIdx="0" presStyleCnt="2"/>
      <dgm:spPr/>
      <dgm:t>
        <a:bodyPr/>
        <a:lstStyle/>
        <a:p>
          <a:endParaRPr lang="ru-RU"/>
        </a:p>
      </dgm:t>
    </dgm:pt>
    <dgm:pt modelId="{DDDE9479-862B-46FC-A15C-A99E9025E8F3}" type="pres">
      <dgm:prSet presAssocID="{490927DD-C0D5-4D7F-A1AC-51CF3F29D095}" presName="compChildNode" presStyleCnt="0"/>
      <dgm:spPr/>
    </dgm:pt>
    <dgm:pt modelId="{DC6E4FBB-4B9D-4E6A-AC34-41C13F3F6672}" type="pres">
      <dgm:prSet presAssocID="{490927DD-C0D5-4D7F-A1AC-51CF3F29D095}" presName="theInnerList" presStyleCnt="0"/>
      <dgm:spPr/>
    </dgm:pt>
    <dgm:pt modelId="{8114FA27-3142-4974-990D-BDAFC0FB79F0}" type="pres">
      <dgm:prSet presAssocID="{84B60A1A-8A83-42E6-80D3-F9E83BEE1BB9}" presName="childNode" presStyleLbl="node1" presStyleIdx="0" presStyleCnt="2" custScaleY="7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6B660-4A05-44A4-9E05-1579015ADCD4}" type="pres">
      <dgm:prSet presAssocID="{490927DD-C0D5-4D7F-A1AC-51CF3F29D095}" presName="aSpace" presStyleCnt="0"/>
      <dgm:spPr/>
    </dgm:pt>
    <dgm:pt modelId="{97B2767C-8144-4B9F-8504-DD5A44159A02}" type="pres">
      <dgm:prSet presAssocID="{8A452F37-8BA9-465B-AEB8-BD5C459C9A3A}" presName="compNode" presStyleCnt="0"/>
      <dgm:spPr/>
    </dgm:pt>
    <dgm:pt modelId="{3AA74ADD-173F-40F3-931F-D186980BCDE6}" type="pres">
      <dgm:prSet presAssocID="{8A452F37-8BA9-465B-AEB8-BD5C459C9A3A}" presName="aNode" presStyleLbl="bgShp" presStyleIdx="1" presStyleCnt="2" custScaleY="82620" custLinFactNeighborX="4239" custLinFactNeighborY="3333"/>
      <dgm:spPr/>
      <dgm:t>
        <a:bodyPr/>
        <a:lstStyle/>
        <a:p>
          <a:endParaRPr lang="ru-RU"/>
        </a:p>
      </dgm:t>
    </dgm:pt>
    <dgm:pt modelId="{101FC0F6-8536-49E2-A59A-82C4E8AA2409}" type="pres">
      <dgm:prSet presAssocID="{8A452F37-8BA9-465B-AEB8-BD5C459C9A3A}" presName="textNode" presStyleLbl="bgShp" presStyleIdx="1" presStyleCnt="2"/>
      <dgm:spPr/>
      <dgm:t>
        <a:bodyPr/>
        <a:lstStyle/>
        <a:p>
          <a:endParaRPr lang="ru-RU"/>
        </a:p>
      </dgm:t>
    </dgm:pt>
    <dgm:pt modelId="{66A4C2EF-F79E-4F2B-9FA4-BB1BDF3D86BA}" type="pres">
      <dgm:prSet presAssocID="{8A452F37-8BA9-465B-AEB8-BD5C459C9A3A}" presName="compChildNode" presStyleCnt="0"/>
      <dgm:spPr/>
    </dgm:pt>
    <dgm:pt modelId="{2C3BA50A-FDF8-4AF5-9207-1996ABF62C7B}" type="pres">
      <dgm:prSet presAssocID="{8A452F37-8BA9-465B-AEB8-BD5C459C9A3A}" presName="theInnerList" presStyleCnt="0"/>
      <dgm:spPr/>
    </dgm:pt>
    <dgm:pt modelId="{46E9EEF9-1845-4C13-8865-7E2FE45D6A73}" type="pres">
      <dgm:prSet presAssocID="{96BE71B3-3ECE-4F83-956F-43FB1A21DBD6}" presName="childNode" presStyleLbl="node1" presStyleIdx="1" presStyleCnt="2" custScaleY="7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3AA4E-CAAE-4830-B8BB-D4FEA491017A}" srcId="{8A452F37-8BA9-465B-AEB8-BD5C459C9A3A}" destId="{96BE71B3-3ECE-4F83-956F-43FB1A21DBD6}" srcOrd="0" destOrd="0" parTransId="{31ACE61B-E440-497A-9E80-C1DEBDA67938}" sibTransId="{84C15F74-7B01-44E4-9D9C-CF5912155FBD}"/>
    <dgm:cxn modelId="{20EE7260-927C-4B34-903C-55CD0B583CEB}" type="presOf" srcId="{490927DD-C0D5-4D7F-A1AC-51CF3F29D095}" destId="{19625E95-B840-4643-8BF8-507CD715D8F0}" srcOrd="1" destOrd="0" presId="urn:microsoft.com/office/officeart/2005/8/layout/lProcess2"/>
    <dgm:cxn modelId="{E7B1D8A1-E0FC-48D5-A477-85B8D16FDEAC}" type="presOf" srcId="{96BE71B3-3ECE-4F83-956F-43FB1A21DBD6}" destId="{46E9EEF9-1845-4C13-8865-7E2FE45D6A73}" srcOrd="0" destOrd="0" presId="urn:microsoft.com/office/officeart/2005/8/layout/lProcess2"/>
    <dgm:cxn modelId="{99C2ED4D-6D31-4342-BB22-856625577502}" type="presOf" srcId="{84B60A1A-8A83-42E6-80D3-F9E83BEE1BB9}" destId="{8114FA27-3142-4974-990D-BDAFC0FB79F0}" srcOrd="0" destOrd="0" presId="urn:microsoft.com/office/officeart/2005/8/layout/lProcess2"/>
    <dgm:cxn modelId="{C8E28A2A-DE8A-4517-AEFD-F03102AF39C1}" srcId="{E1BA0AF6-146D-4131-8850-757C4D454C01}" destId="{8A452F37-8BA9-465B-AEB8-BD5C459C9A3A}" srcOrd="1" destOrd="0" parTransId="{8F874314-5AAA-470C-BCB7-7DE7A07C9E00}" sibTransId="{C74A9ADC-879C-4737-AAA7-8167426A392B}"/>
    <dgm:cxn modelId="{51AB8D86-F359-4A8D-A3A6-7C33226CFCC8}" type="presOf" srcId="{8A452F37-8BA9-465B-AEB8-BD5C459C9A3A}" destId="{3AA74ADD-173F-40F3-931F-D186980BCDE6}" srcOrd="0" destOrd="0" presId="urn:microsoft.com/office/officeart/2005/8/layout/lProcess2"/>
    <dgm:cxn modelId="{9DBE0C9B-0C50-4425-BED8-9EC7147ACC34}" type="presOf" srcId="{8A452F37-8BA9-465B-AEB8-BD5C459C9A3A}" destId="{101FC0F6-8536-49E2-A59A-82C4E8AA2409}" srcOrd="1" destOrd="0" presId="urn:microsoft.com/office/officeart/2005/8/layout/lProcess2"/>
    <dgm:cxn modelId="{EF638D65-F1E5-4617-999F-CE5AF059A60C}" type="presOf" srcId="{E1BA0AF6-146D-4131-8850-757C4D454C01}" destId="{117ADCDF-704A-4BA7-92EB-A341F6A4F64C}" srcOrd="0" destOrd="0" presId="urn:microsoft.com/office/officeart/2005/8/layout/lProcess2"/>
    <dgm:cxn modelId="{F3089E11-A0DA-4D96-95EB-A7DC06657741}" type="presOf" srcId="{490927DD-C0D5-4D7F-A1AC-51CF3F29D095}" destId="{7115F82B-3304-481C-9EA1-EB058ABBECC7}" srcOrd="0" destOrd="0" presId="urn:microsoft.com/office/officeart/2005/8/layout/lProcess2"/>
    <dgm:cxn modelId="{248754CF-F4A5-492E-98E1-88C808D05DE9}" srcId="{E1BA0AF6-146D-4131-8850-757C4D454C01}" destId="{490927DD-C0D5-4D7F-A1AC-51CF3F29D095}" srcOrd="0" destOrd="0" parTransId="{EC7F3427-FC0B-49C3-9EC0-91860A7C73CD}" sibTransId="{420CEE00-8644-46A4-9103-6B8F34B997F3}"/>
    <dgm:cxn modelId="{96254FAB-432F-4C52-9D5B-B0A962D02B4A}" srcId="{490927DD-C0D5-4D7F-A1AC-51CF3F29D095}" destId="{84B60A1A-8A83-42E6-80D3-F9E83BEE1BB9}" srcOrd="0" destOrd="0" parTransId="{2077373A-06F6-47D1-AA0E-BF073DC764C9}" sibTransId="{C282B136-C2A6-493E-8273-29FCA77B3C75}"/>
    <dgm:cxn modelId="{4CEF5D1A-7E12-46A0-9447-9C60318A1DE2}" type="presParOf" srcId="{117ADCDF-704A-4BA7-92EB-A341F6A4F64C}" destId="{B5658D20-890A-48CC-93B2-22729F35F31B}" srcOrd="0" destOrd="0" presId="urn:microsoft.com/office/officeart/2005/8/layout/lProcess2"/>
    <dgm:cxn modelId="{404C8317-DC21-4BE2-8516-04E2462123EE}" type="presParOf" srcId="{B5658D20-890A-48CC-93B2-22729F35F31B}" destId="{7115F82B-3304-481C-9EA1-EB058ABBECC7}" srcOrd="0" destOrd="0" presId="urn:microsoft.com/office/officeart/2005/8/layout/lProcess2"/>
    <dgm:cxn modelId="{B1F6173D-E3A5-4B76-9341-4DE825E57335}" type="presParOf" srcId="{B5658D20-890A-48CC-93B2-22729F35F31B}" destId="{19625E95-B840-4643-8BF8-507CD715D8F0}" srcOrd="1" destOrd="0" presId="urn:microsoft.com/office/officeart/2005/8/layout/lProcess2"/>
    <dgm:cxn modelId="{0CC41077-D8BC-4BF1-91B6-F1CA65E817F6}" type="presParOf" srcId="{B5658D20-890A-48CC-93B2-22729F35F31B}" destId="{DDDE9479-862B-46FC-A15C-A99E9025E8F3}" srcOrd="2" destOrd="0" presId="urn:microsoft.com/office/officeart/2005/8/layout/lProcess2"/>
    <dgm:cxn modelId="{6E7048F9-17CB-47F7-B8F0-A47EDED5DBC8}" type="presParOf" srcId="{DDDE9479-862B-46FC-A15C-A99E9025E8F3}" destId="{DC6E4FBB-4B9D-4E6A-AC34-41C13F3F6672}" srcOrd="0" destOrd="0" presId="urn:microsoft.com/office/officeart/2005/8/layout/lProcess2"/>
    <dgm:cxn modelId="{BB45D6FC-0AF4-43A7-99BB-68D40EBBA6DA}" type="presParOf" srcId="{DC6E4FBB-4B9D-4E6A-AC34-41C13F3F6672}" destId="{8114FA27-3142-4974-990D-BDAFC0FB79F0}" srcOrd="0" destOrd="0" presId="urn:microsoft.com/office/officeart/2005/8/layout/lProcess2"/>
    <dgm:cxn modelId="{40699F1F-13EE-46E7-AC97-1C1196FE2D30}" type="presParOf" srcId="{117ADCDF-704A-4BA7-92EB-A341F6A4F64C}" destId="{01C6B660-4A05-44A4-9E05-1579015ADCD4}" srcOrd="1" destOrd="0" presId="urn:microsoft.com/office/officeart/2005/8/layout/lProcess2"/>
    <dgm:cxn modelId="{6DCECB18-1B41-40BB-86A1-30BC7EBD8630}" type="presParOf" srcId="{117ADCDF-704A-4BA7-92EB-A341F6A4F64C}" destId="{97B2767C-8144-4B9F-8504-DD5A44159A02}" srcOrd="2" destOrd="0" presId="urn:microsoft.com/office/officeart/2005/8/layout/lProcess2"/>
    <dgm:cxn modelId="{26A98CCD-33BF-464E-9C73-097741551E13}" type="presParOf" srcId="{97B2767C-8144-4B9F-8504-DD5A44159A02}" destId="{3AA74ADD-173F-40F3-931F-D186980BCDE6}" srcOrd="0" destOrd="0" presId="urn:microsoft.com/office/officeart/2005/8/layout/lProcess2"/>
    <dgm:cxn modelId="{5E6AB651-A381-421A-8371-D5BF40521A91}" type="presParOf" srcId="{97B2767C-8144-4B9F-8504-DD5A44159A02}" destId="{101FC0F6-8536-49E2-A59A-82C4E8AA2409}" srcOrd="1" destOrd="0" presId="urn:microsoft.com/office/officeart/2005/8/layout/lProcess2"/>
    <dgm:cxn modelId="{9C28A9E0-8940-42C1-9A88-10BF3A67D4F8}" type="presParOf" srcId="{97B2767C-8144-4B9F-8504-DD5A44159A02}" destId="{66A4C2EF-F79E-4F2B-9FA4-BB1BDF3D86BA}" srcOrd="2" destOrd="0" presId="urn:microsoft.com/office/officeart/2005/8/layout/lProcess2"/>
    <dgm:cxn modelId="{0ABF7D3E-638F-4B65-932E-1F4A76FBB949}" type="presParOf" srcId="{66A4C2EF-F79E-4F2B-9FA4-BB1BDF3D86BA}" destId="{2C3BA50A-FDF8-4AF5-9207-1996ABF62C7B}" srcOrd="0" destOrd="0" presId="urn:microsoft.com/office/officeart/2005/8/layout/lProcess2"/>
    <dgm:cxn modelId="{36EA840C-2E2B-4BA9-8643-C14AAB7BD926}" type="presParOf" srcId="{2C3BA50A-FDF8-4AF5-9207-1996ABF62C7B}" destId="{46E9EEF9-1845-4C13-8865-7E2FE45D6A7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F82B-3304-481C-9EA1-EB058ABBECC7}">
      <dsp:nvSpPr>
        <dsp:cNvPr id="0" name=""/>
        <dsp:cNvSpPr/>
      </dsp:nvSpPr>
      <dsp:spPr>
        <a:xfrm>
          <a:off x="0" y="494499"/>
          <a:ext cx="3570795" cy="3321930"/>
        </a:xfrm>
        <a:prstGeom prst="roundRect">
          <a:avLst>
            <a:gd name="adj" fmla="val 10000"/>
          </a:avLst>
        </a:prstGeom>
        <a:solidFill>
          <a:srgbClr val="E9EDF4"/>
        </a:solidFill>
        <a:ln w="19050">
          <a:solidFill>
            <a:schemeClr val="accent1"/>
          </a:solidFill>
          <a:prstDash val="sysDot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Обов</a:t>
          </a:r>
          <a:r>
            <a:rPr lang="en-US" sz="18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`</a:t>
          </a:r>
          <a:r>
            <a:rPr lang="uk-UA" sz="1800" b="1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язкова</a:t>
          </a:r>
          <a:r>
            <a:rPr lang="uk-UA" sz="18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складова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5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i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1400" b="1" i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65-75</a:t>
          </a:r>
          <a:r>
            <a:rPr lang="uk-UA" sz="1400" b="1" i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400" b="1" i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4499"/>
        <a:ext cx="3570795" cy="996579"/>
      </dsp:txXfrm>
    </dsp:sp>
    <dsp:sp modelId="{8114FA27-3142-4974-990D-BDAFC0FB79F0}">
      <dsp:nvSpPr>
        <dsp:cNvPr id="0" name=""/>
        <dsp:cNvSpPr/>
      </dsp:nvSpPr>
      <dsp:spPr>
        <a:xfrm>
          <a:off x="360791" y="1512169"/>
          <a:ext cx="2856636" cy="2016221"/>
        </a:xfrm>
        <a:prstGeom prst="roundRect">
          <a:avLst>
            <a:gd name="adj" fmla="val 10000"/>
          </a:avLst>
        </a:prstGeom>
        <a:solidFill>
          <a:srgbClr val="D0D8E8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ОБОВ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`</a:t>
          </a:r>
          <a:r>
            <a:rPr lang="uk-U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ЯЗКОВІ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освітні компоненти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(навчальні дисципліни, тренінги,</a:t>
          </a:r>
          <a:r>
            <a:rPr lang="uk-UA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практики,</a:t>
          </a:r>
          <a:br>
            <a:rPr lang="uk-UA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підсумкова атестація</a:t>
          </a:r>
          <a:r>
            <a:rPr lang="uk-UA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844" y="1571222"/>
        <a:ext cx="2738530" cy="1898115"/>
      </dsp:txXfrm>
    </dsp:sp>
    <dsp:sp modelId="{3AA74ADD-173F-40F3-931F-D186980BCDE6}">
      <dsp:nvSpPr>
        <dsp:cNvPr id="0" name=""/>
        <dsp:cNvSpPr/>
      </dsp:nvSpPr>
      <dsp:spPr>
        <a:xfrm>
          <a:off x="3846028" y="484821"/>
          <a:ext cx="3570795" cy="3331608"/>
        </a:xfrm>
        <a:prstGeom prst="roundRect">
          <a:avLst>
            <a:gd name="adj" fmla="val 10000"/>
          </a:avLst>
        </a:prstGeom>
        <a:solidFill>
          <a:srgbClr val="E9EDF4"/>
        </a:solidFill>
        <a:ln w="19050">
          <a:solidFill>
            <a:schemeClr val="accent1"/>
          </a:solidFill>
          <a:prstDash val="sysDot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Вибіркова складова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5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i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1400" b="1" i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25-35%)</a:t>
          </a:r>
          <a:endParaRPr lang="ru-RU" sz="14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028" y="484821"/>
        <a:ext cx="3570795" cy="999482"/>
      </dsp:txXfrm>
    </dsp:sp>
    <dsp:sp modelId="{46E9EEF9-1845-4C13-8865-7E2FE45D6A73}">
      <dsp:nvSpPr>
        <dsp:cNvPr id="0" name=""/>
        <dsp:cNvSpPr/>
      </dsp:nvSpPr>
      <dsp:spPr>
        <a:xfrm>
          <a:off x="4199396" y="1512169"/>
          <a:ext cx="2856636" cy="2016221"/>
        </a:xfrm>
        <a:prstGeom prst="roundRect">
          <a:avLst>
            <a:gd name="adj" fmla="val 10000"/>
          </a:avLst>
        </a:prstGeom>
        <a:solidFill>
          <a:srgbClr val="D0D8E8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ВИБІРКОВІ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освітні компоненти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(навчальні </a:t>
          </a:r>
          <a:r>
            <a:rPr lang="uk-UA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дисципліни)</a:t>
          </a:r>
          <a:endParaRPr lang="ru-RU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8449" y="1571222"/>
        <a:ext cx="2738530" cy="189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98DF-2ACC-483B-B0C0-5634396BC193}" type="datetimeFigureOut">
              <a:rPr lang="uk-UA" smtClean="0"/>
              <a:t>16.01.2023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BDE78-5D56-44B2-B63B-BB9F54C07B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7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57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2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201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864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891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04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4118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19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9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81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38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33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10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1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19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BDE78-5D56-44B2-B63B-BB9F54C07B5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21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F061-2D55-4F77-9F9A-FBEFA913BC09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AF7C-4848-4CD0-BF5C-DCEF414AA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537B-B28B-475D-96F6-1EF14BED91A4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B38D-2733-4EF6-8317-21EB87EB7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ABE8-9202-4958-A23E-5FD9C5BB5A24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5344-C516-4EED-AFB1-FB2BDA022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61D6-6895-4F35-B1F2-4F16E26983A9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1286-0873-4AED-989B-2C553CA1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36FB-8B0F-45EE-B551-34E470C6F2F4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EC2F-1D59-4A2E-87E3-B330E782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4112-8AEF-4C9E-A375-C8124D53A6A4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E79E-B7C9-4DDC-957F-CED4F5BA4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B95C-0D5A-4D66-B89D-1A66FDB54847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CECD-4C51-4C51-B9E0-F3E641811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6B5A-B826-4B51-B053-6602DC4B4457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2D4-2EAF-4FCC-B05C-88169906E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380D-C991-4DCA-BBCC-EF30E802A529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3862-3C09-4E38-89B0-114880AA5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F764-DA29-434C-B372-370FD4EDC0EE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6934-2B9A-4A8B-A51C-845DEE86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F505-E347-4A64-A5D4-3156B443E998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C59D-16AC-4943-A1FF-2EE483FF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17D1CB-7E30-4850-813B-448BBF15206B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C2D13-AAE3-4C74-9D86-F4721F25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neu.edu.ua/wp-content/uploads/2020/12/Metodychni-rekomendatsiyi-navchalnyj-pla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neu.edu.ua/wp-content/uploads/2020/09/Poryadok-formuvannya-ta-realizatsiyi-vybirkovoyi-skladovoyi-osvitnih-program-HNEU-im.-S.-Kuznetsy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08360"/>
            <a:ext cx="8353425" cy="205142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800" b="1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індивідуальної </a:t>
            </a:r>
            <a:br>
              <a:rPr lang="uk-UA" sz="3800" b="1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800" b="1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траєкторії навчання </a:t>
            </a:r>
            <a:r>
              <a:rPr lang="uk-UA" sz="3800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800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Харківському національному економічному університеті </a:t>
            </a:r>
            <a:br>
              <a:rPr lang="uk-UA" sz="3200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імені Семена Кузнеця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8403B3-8164-4054-96E6-7C7594F623F9}"/>
              </a:ext>
            </a:extLst>
          </p:cNvPr>
          <p:cNvSpPr txBox="1">
            <a:spLocks/>
          </p:cNvSpPr>
          <p:nvPr/>
        </p:nvSpPr>
        <p:spPr bwMode="auto">
          <a:xfrm>
            <a:off x="5580112" y="3867894"/>
            <a:ext cx="3816424" cy="6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uk-UA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 </a:t>
            </a:r>
            <a:r>
              <a:rPr lang="uk-U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навчально-методичного </a:t>
            </a:r>
            <a:r>
              <a:rPr lang="uk-UA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відділу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uk-U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Чумак </a:t>
            </a:r>
            <a:r>
              <a:rPr lang="uk-UA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867328" cy="76051"/>
          </a:xfrm>
        </p:spPr>
        <p:txBody>
          <a:bodyPr/>
          <a:lstStyle/>
          <a:p>
            <a:r>
              <a:rPr lang="ru-RU" sz="2000" dirty="0"/>
              <a:t>ІНДИВІДУАЛЬНИЙ НАВЧАЛЬНИЙ ПЛАН ЗДОБУВАЧА ВИЩОЇ ОСВІТИ</a:t>
            </a:r>
            <a:br>
              <a:rPr lang="ru-RU" sz="2000" dirty="0"/>
            </a:br>
            <a:r>
              <a:rPr lang="ru-RU" sz="2000" dirty="0"/>
              <a:t>(ЗАЛІКОВА КНИЖКА)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05" t="21699" r="19419" b="8867"/>
          <a:stretch/>
        </p:blipFill>
        <p:spPr>
          <a:xfrm>
            <a:off x="1475656" y="1275607"/>
            <a:ext cx="61206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187624" y="404664"/>
            <a:ext cx="6984776" cy="123098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МЕЙДЖОР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(пул спеціальності (освітньої програми)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профільні навчальні дисципліни освітньо-професійної програми, 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які поглиблюють професійну підготовку за певною програмою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1484" y="1576818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032953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37206" y="2358802"/>
            <a:ext cx="4410858" cy="10825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78322" y="2628282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37206" y="3024326"/>
            <a:ext cx="4410858" cy="288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8322" y="3231039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78322" y="3627083"/>
            <a:ext cx="4469742" cy="512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28043" y="1966528"/>
            <a:ext cx="3520021" cy="18002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28635" y="2040889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628" y="2358802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07696" y="2636973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31484" y="2882876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620" y="2405054"/>
            <a:ext cx="239095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бсяг дисципліни </a:t>
            </a:r>
            <a:endParaRPr lang="uk-UA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кредитів </a:t>
            </a:r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ЄКТС, форма контролю - екзамен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5132715" y="2754846"/>
            <a:ext cx="994605" cy="944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11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 побудови навчального плану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підготовки освітнього ступеня бакалавр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Вибіркова складова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1694261"/>
              </p:ext>
            </p:extLst>
          </p:nvPr>
        </p:nvGraphicFramePr>
        <p:xfrm>
          <a:off x="539552" y="1052736"/>
          <a:ext cx="8136904" cy="359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90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Освітні компоненти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кількість кредитів ЄКТС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контролю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ВИБІРКОВА СКЛАДОВА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Навчальна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дисципліна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соціально-психологічного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спрямування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Навчальна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дисципліна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технологічного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спрямування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Навчальна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дисципліна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правового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спрямування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88900" algn="l" fontAlgn="b"/>
                      <a:endParaRPr lang="ru-RU" sz="6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вільний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вільний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вільний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вільний</a:t>
                      </a:r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майнор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88900" algn="l" fontAlgn="b"/>
                      <a:endParaRPr lang="ru-RU" sz="6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1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2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3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4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5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Picture 69" descr="D:\Презентации\Фон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825"/>
            <a:ext cx="10636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12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 побудови навчального плану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підготовки освітнього ступеня бакалавр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Вибіркова складова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2755008"/>
              </p:ext>
            </p:extLst>
          </p:nvPr>
        </p:nvGraphicFramePr>
        <p:xfrm>
          <a:off x="539577" y="1181427"/>
          <a:ext cx="8136904" cy="272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90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Освітні компоненти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кількість кредитів ЄКТС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контролю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ПУЛ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ДИСЦИПЛІН МЕЙДЖОРІВ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Менеджмент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взаємодії</a:t>
                      </a:r>
                      <a:endParaRPr lang="ru-RU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Основи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підприємницької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діяльності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Електронний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маркетинг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start-up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Оцінка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ефективності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бізнесу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персоналом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Антикризовий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менеджмент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Електронна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комерція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Основи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лідерства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організаційної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динаміки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Етика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бізнесу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9" descr="D:\Презентации\Фон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825"/>
            <a:ext cx="10636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13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11560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Вибіркова складова магістрів </a:t>
            </a:r>
          </a:p>
          <a:p>
            <a:pPr>
              <a:spcBef>
                <a:spcPts val="600"/>
              </a:spcBef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(навчальні дисципліни за вибором студентів)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1044748"/>
            <a:ext cx="3240000" cy="3111178"/>
          </a:xfrm>
          <a:prstGeom prst="roundRect">
            <a:avLst/>
          </a:prstGeom>
          <a:solidFill>
            <a:srgbClr val="E9EDF4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2000" y="1039253"/>
            <a:ext cx="3240000" cy="3116673"/>
          </a:xfrm>
          <a:prstGeom prst="roundRect">
            <a:avLst/>
          </a:prstGeom>
          <a:solidFill>
            <a:srgbClr val="E9EDF4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4596668" y="1188763"/>
            <a:ext cx="3190664" cy="380391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ПРОФЕСІЙНІ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21842" y="1708218"/>
            <a:ext cx="3240000" cy="540000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МАГ-МАЙНОР </a:t>
            </a:r>
          </a:p>
        </p:txBody>
      </p:sp>
      <p:sp>
        <p:nvSpPr>
          <p:cNvPr id="19" name="Текст 4"/>
          <p:cNvSpPr txBox="1">
            <a:spLocks/>
          </p:cNvSpPr>
          <p:nvPr/>
        </p:nvSpPr>
        <p:spPr bwMode="auto">
          <a:xfrm>
            <a:off x="1276661" y="1188763"/>
            <a:ext cx="3350726" cy="3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14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9471" y="1721518"/>
            <a:ext cx="3240000" cy="540000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МЕЙДЖОР 1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6921" y="2387282"/>
            <a:ext cx="3240000" cy="540000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МАГ-МАЙНОР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96668" y="2377969"/>
            <a:ext cx="3240000" cy="540000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МЕЙДЖОР 2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6411" y="3037847"/>
            <a:ext cx="3240000" cy="540000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МЕЙДЖОР 3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3166" y="2018382"/>
            <a:ext cx="1414775" cy="972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70711" y="2846135"/>
            <a:ext cx="2787230" cy="26273"/>
          </a:xfrm>
          <a:prstGeom prst="line">
            <a:avLst/>
          </a:prstGeom>
          <a:ln w="19050">
            <a:solidFill>
              <a:srgbClr val="2D4E77"/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68529" y="3454915"/>
            <a:ext cx="1414775" cy="972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51157" y="2166889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162" y="2450091"/>
            <a:ext cx="108012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3166" y="1743476"/>
            <a:ext cx="14401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4577" y="1347614"/>
            <a:ext cx="532347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рік навчання за освітнім ступенем МАГІСТР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6520" y="3607049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8525" y="3890251"/>
            <a:ext cx="108012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696074" y="4286295"/>
            <a:ext cx="2787230" cy="26273"/>
          </a:xfrm>
          <a:prstGeom prst="line">
            <a:avLst/>
          </a:prstGeom>
          <a:ln w="19050">
            <a:solidFill>
              <a:srgbClr val="2D4E77"/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68529" y="3183636"/>
            <a:ext cx="14401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41494" y="2355726"/>
            <a:ext cx="1610687" cy="144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кожної дисципліни </a:t>
            </a:r>
          </a:p>
          <a:p>
            <a:r>
              <a:rPr lang="uk-UA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кредитів </a:t>
            </a:r>
            <a:r>
              <a:rPr lang="uk-UA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ЄКТС, форма контролю - залік</a:t>
            </a:r>
            <a:endParaRPr lang="ru-RU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741027" y="2279020"/>
            <a:ext cx="601450" cy="743846"/>
          </a:xfrm>
          <a:prstGeom prst="straightConnector1">
            <a:avLst/>
          </a:prstGeom>
          <a:ln w="19050">
            <a:solidFill>
              <a:srgbClr val="2D4E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765408" y="3108569"/>
            <a:ext cx="576086" cy="692689"/>
          </a:xfrm>
          <a:prstGeom prst="straightConnector1">
            <a:avLst/>
          </a:prstGeom>
          <a:ln w="19050">
            <a:solidFill>
              <a:srgbClr val="2D4E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827584" y="-20538"/>
            <a:ext cx="79208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МАГ-МАЙНОР (</a:t>
            </a:r>
            <a:r>
              <a:rPr lang="uk-UA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загальноуніверситетьський</a:t>
            </a: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пул)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окремі непрофільні навчальні дисципліни освітньо-професійної програми підготовки магістрів (МАЙНОР для магістрів)</a:t>
            </a:r>
          </a:p>
        </p:txBody>
      </p:sp>
      <p:sp>
        <p:nvSpPr>
          <p:cNvPr id="39" name="Овал 38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15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2368127" y="2800247"/>
            <a:ext cx="3337701" cy="1182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547704" y="1762037"/>
            <a:ext cx="3092843" cy="1904477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187624" y="404664"/>
            <a:ext cx="6984776" cy="123098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МЕЙДЖОР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(пул спеціальності (освітньої програми)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профільні навчальні дисципліни освітньо-професійної програми, 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які поглиблюють професійну підготовку за певною програмою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217" y="1467323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4316" y="3900700"/>
            <a:ext cx="239095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бсяг дисципліни </a:t>
            </a:r>
            <a:endParaRPr lang="uk-UA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кредитів </a:t>
            </a:r>
            <a:r>
              <a:rPr lang="uk-UA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ЄКТС, форма контролю - екзамен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16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cxnSp>
        <p:nvCxnSpPr>
          <p:cNvPr id="25" name="Прямая со стрелкой 24"/>
          <p:cNvCxnSpPr>
            <a:stCxn id="19" idx="1"/>
          </p:cNvCxnSpPr>
          <p:nvPr/>
        </p:nvCxnSpPr>
        <p:spPr>
          <a:xfrm flipH="1" flipV="1">
            <a:off x="3168429" y="3718073"/>
            <a:ext cx="375887" cy="50666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818371" y="2384575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Р.Н.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19672" y="1881768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303708" y="2238911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1173" y="2675346"/>
            <a:ext cx="1224136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 побудови навчального плану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підготовки освітнього ступеня магістр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31742"/>
              </p:ext>
            </p:extLst>
          </p:nvPr>
        </p:nvGraphicFramePr>
        <p:xfrm>
          <a:off x="539552" y="1417380"/>
          <a:ext cx="8136904" cy="237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90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Освітні компоненти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кількість кредитів ЄКТС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контролю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ВИБІРКОВА СКЛАДОВА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l" fontAlgn="b"/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МАГ-МАЙНОР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l" fontAlgn="b"/>
                      <a:r>
                        <a:rPr lang="ru-RU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МАГ-МАЙНОР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Залік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1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2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Мейджор 3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Екзамен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marL="0" indent="92075" algn="l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Разом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вибіркова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складова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88900"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marL="0" indent="92075" algn="l" fontAlgn="b"/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Всього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ОПП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17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85800" y="1597820"/>
            <a:ext cx="77724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err="1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</a:t>
            </a:r>
            <a:r>
              <a:rPr lang="ru-RU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2D4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737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699542"/>
            <a:ext cx="7272734" cy="3816424"/>
          </a:xfrm>
        </p:spPr>
        <p:txBody>
          <a:bodyPr rtlCol="0">
            <a:noAutofit/>
          </a:bodyPr>
          <a:lstStyle/>
          <a:p>
            <a:pPr marL="625475" lvl="2" algn="l"/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err="1">
                <a:solidFill>
                  <a:schemeClr val="tx1"/>
                </a:solidFill>
              </a:rPr>
              <a:t>Методичні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рекомендації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щодо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розробки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структури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змісту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навчального</a:t>
            </a:r>
            <a:r>
              <a:rPr lang="ru-RU" sz="1800" dirty="0">
                <a:solidFill>
                  <a:schemeClr val="tx1"/>
                </a:solidFill>
              </a:rPr>
              <a:t> плану </a:t>
            </a:r>
            <a:r>
              <a:rPr lang="ru-RU" sz="1800" dirty="0" err="1">
                <a:solidFill>
                  <a:schemeClr val="tx1"/>
                </a:solidFill>
              </a:rPr>
              <a:t>підготовки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здобувачів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вищої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освіти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Харківському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національному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економічному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університеті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імені</a:t>
            </a:r>
            <a:r>
              <a:rPr lang="ru-RU" sz="1800" dirty="0">
                <a:solidFill>
                  <a:schemeClr val="tx1"/>
                </a:solidFill>
              </a:rPr>
              <a:t> Семена </a:t>
            </a:r>
            <a:r>
              <a:rPr lang="ru-RU" sz="1800" dirty="0" err="1">
                <a:solidFill>
                  <a:schemeClr val="tx1"/>
                </a:solidFill>
              </a:rPr>
              <a:t>Кузнеця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cs-CZ" sz="1800" u="sng" dirty="0" smtClean="0">
                <a:hlinkClick r:id="rId3"/>
              </a:rPr>
              <a:t>https</a:t>
            </a:r>
            <a:r>
              <a:rPr lang="cs-CZ" sz="1800" u="sng" dirty="0">
                <a:hlinkClick r:id="rId3"/>
              </a:rPr>
              <a:t>://</a:t>
            </a:r>
            <a:r>
              <a:rPr lang="cs-CZ" sz="1800" u="sng" dirty="0" smtClean="0">
                <a:hlinkClick r:id="rId3"/>
              </a:rPr>
              <a:t>www.hneu.edu.ua/wp-content/uploads/2020/12/Metodychni-rekomendatsiyi-navchalnyj-plan.pdf</a:t>
            </a:r>
            <a:r>
              <a:rPr lang="cs-CZ" sz="1800" dirty="0" smtClean="0"/>
              <a:t> </a:t>
            </a:r>
            <a:r>
              <a:rPr lang="cs-CZ" sz="1800" dirty="0"/>
              <a:t>. </a:t>
            </a:r>
            <a:endParaRPr lang="cs-CZ" sz="1800" dirty="0"/>
          </a:p>
          <a:p>
            <a:r>
              <a:rPr lang="ru-RU" sz="1800" dirty="0">
                <a:solidFill>
                  <a:schemeClr val="tx1"/>
                </a:solidFill>
              </a:rPr>
              <a:t>Порядок </a:t>
            </a:r>
            <a:r>
              <a:rPr lang="ru-RU" sz="1800" dirty="0" err="1">
                <a:solidFill>
                  <a:schemeClr val="tx1"/>
                </a:solidFill>
              </a:rPr>
              <a:t>формування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реалізації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вибіркової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складової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освітніх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програм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Харківського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національного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економічного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університету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err="1" smtClean="0">
                <a:solidFill>
                  <a:schemeClr val="tx1"/>
                </a:solidFill>
              </a:rPr>
              <a:t>імені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Семена </a:t>
            </a:r>
            <a:r>
              <a:rPr lang="ru-RU" sz="1800" dirty="0" err="1">
                <a:solidFill>
                  <a:schemeClr val="tx1"/>
                </a:solidFill>
              </a:rPr>
              <a:t>Кузнеця</a:t>
            </a:r>
            <a:r>
              <a:rPr lang="ru-RU" sz="1800" dirty="0"/>
              <a:t>  </a:t>
            </a:r>
            <a:endParaRPr lang="ru-RU" sz="1800" dirty="0" smtClean="0"/>
          </a:p>
          <a:p>
            <a:r>
              <a:rPr lang="cs-CZ" sz="1800" u="sng" dirty="0" smtClean="0">
                <a:hlinkClick r:id="rId4"/>
              </a:rPr>
              <a:t>https</a:t>
            </a:r>
            <a:r>
              <a:rPr lang="cs-CZ" sz="1800" u="sng" dirty="0">
                <a:hlinkClick r:id="rId4"/>
              </a:rPr>
              <a:t>://www.hneu.edu.ua/wp-content/uploads/2020/09/Poryadok-formuvannya-ta-realizatsiyi-vybirkovoyi-skladovoyi-osvitnih-program-HNEU-im.-S.-Kuznetsya.pdf</a:t>
            </a:r>
            <a:endParaRPr lang="cs-CZ" sz="1800" dirty="0"/>
          </a:p>
          <a:p>
            <a:r>
              <a:rPr lang="cs-CZ" sz="1800" dirty="0"/>
              <a:t/>
            </a:r>
            <a:br>
              <a:rPr lang="cs-CZ" sz="1800" dirty="0"/>
            </a:b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20565" y="-20538"/>
            <a:ext cx="7482085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536" y="0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 база ХНЕУ ім. С. </a:t>
            </a:r>
            <a:r>
              <a:rPr lang="uk-UA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Кузнеця</a:t>
            </a:r>
            <a:endParaRPr lang="uk-UA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2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8352928" cy="360040"/>
          </a:xfrm>
        </p:spPr>
        <p:txBody>
          <a:bodyPr anchor="t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побудови навчального плану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9370641"/>
              </p:ext>
            </p:extLst>
          </p:nvPr>
        </p:nvGraphicFramePr>
        <p:xfrm>
          <a:off x="827584" y="627534"/>
          <a:ext cx="74168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3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822607" y="550033"/>
            <a:ext cx="3672000" cy="4104456"/>
          </a:xfrm>
          <a:prstGeom prst="roundRect">
            <a:avLst/>
          </a:prstGeom>
          <a:solidFill>
            <a:srgbClr val="E9EDF4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6024" y="534211"/>
            <a:ext cx="3672000" cy="4113756"/>
          </a:xfrm>
          <a:prstGeom prst="roundRect">
            <a:avLst/>
          </a:prstGeom>
          <a:solidFill>
            <a:srgbClr val="E9EDF4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5028692" y="699542"/>
            <a:ext cx="3190664" cy="36004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ПРОФІЛЬНІ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3624" y="2494191"/>
            <a:ext cx="6480000" cy="64800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 соціально-психологічного спрямування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43624" y="1080215"/>
            <a:ext cx="6480000" cy="64800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 технологічного спрямування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48384" y="3948088"/>
            <a:ext cx="2880000" cy="651796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МАЙНОР 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endParaRPr lang="uk-U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ВІЛЬНИЙ МАЙНОР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Текст 4"/>
          <p:cNvSpPr txBox="1">
            <a:spLocks/>
          </p:cNvSpPr>
          <p:nvPr/>
        </p:nvSpPr>
        <p:spPr bwMode="auto">
          <a:xfrm>
            <a:off x="1276661" y="699542"/>
            <a:ext cx="33507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НЕПРОФІЛЬНІ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3624" y="3194823"/>
            <a:ext cx="6480000" cy="64800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 правового спрямування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84024" y="3948088"/>
            <a:ext cx="2880000" cy="684667"/>
          </a:xfrm>
          <a:prstGeom prst="roundRect">
            <a:avLst/>
          </a:prstGeom>
          <a:solidFill>
            <a:srgbClr val="D0D8E8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МЕЙДЖОР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Вибіркова складова бакалаврів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4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65316" y="1780847"/>
            <a:ext cx="6480000" cy="64800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 </a:t>
            </a:r>
            <a:r>
              <a:rPr lang="uk-UA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підприємницького </a:t>
            </a: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спрямування </a:t>
            </a:r>
          </a:p>
        </p:txBody>
      </p:sp>
    </p:spTree>
    <p:extLst>
      <p:ext uri="{BB962C8B-B14F-4D97-AF65-F5344CB8AC3E}">
        <p14:creationId xmlns:p14="http://schemas.microsoft.com/office/powerpoint/2010/main" val="2891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7217" y="2923089"/>
            <a:ext cx="2952000" cy="963556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20400" y="2921867"/>
            <a:ext cx="2952000" cy="966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76266" y="1290318"/>
            <a:ext cx="2952000" cy="921392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7217" y="3008823"/>
            <a:ext cx="2592000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соціально-психологічного спрямування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00400" y="3008823"/>
            <a:ext cx="2592000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правового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спрямування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788" y="2915925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904" y="4013723"/>
            <a:ext cx="783852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1788" y="3543858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3656" y="2571750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7217" y="1354970"/>
            <a:ext cx="2592000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технологічного спрямування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7897" y="866303"/>
            <a:ext cx="9378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3477" y="4248800"/>
            <a:ext cx="489654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кожної дисципліни 5 кредитів </a:t>
            </a:r>
            <a:r>
              <a:rPr lang="uk-UA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ЄКТС, форма контролю - залік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41749" y="4083918"/>
            <a:ext cx="1028908" cy="16488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948719" y="4083918"/>
            <a:ext cx="1093030" cy="16488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1904" y="2324948"/>
            <a:ext cx="783852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1788" y="1578350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709" y="3272236"/>
            <a:ext cx="67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Навчальні дисципліни за спрямуваннями</a:t>
            </a:r>
          </a:p>
          <a:p>
            <a:pPr>
              <a:spcBef>
                <a:spcPts val="1200"/>
              </a:spcBef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загальноуніверситетьський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пул)</a:t>
            </a:r>
          </a:p>
        </p:txBody>
      </p:sp>
      <p:sp>
        <p:nvSpPr>
          <p:cNvPr id="30" name="Овал 29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5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9539" y="1266667"/>
            <a:ext cx="2952000" cy="921392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0400" y="1346708"/>
            <a:ext cx="2592000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</a:t>
            </a:r>
            <a:r>
              <a:rPr lang="uk-UA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підприємницького </a:t>
            </a:r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спрямування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5054" y="1572919"/>
            <a:ext cx="67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70528" y="1996726"/>
            <a:ext cx="2858727" cy="2169642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00113" y="1996726"/>
            <a:ext cx="1414775" cy="936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97726" y="1996726"/>
            <a:ext cx="1382530" cy="936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410888" y="3230368"/>
            <a:ext cx="1404000" cy="936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97726" y="3230367"/>
            <a:ext cx="1382530" cy="936000"/>
          </a:xfrm>
          <a:prstGeom prst="rect">
            <a:avLst/>
          </a:prstGeom>
          <a:solidFill>
            <a:srgbClr val="E9EDF4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665312" y="483519"/>
            <a:ext cx="4050704" cy="1224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МАЙНОР</a:t>
            </a:r>
          </a:p>
          <a:p>
            <a:pPr marL="361950" indent="0">
              <a:buNone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блок взаємопов'язаних непрофільних навчальних дисциплін</a:t>
            </a:r>
          </a:p>
          <a:p>
            <a:pPr marL="361950" indent="0">
              <a:buNone/>
            </a:pP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3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загальноуніверситетський</a:t>
            </a: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 пул)</a:t>
            </a:r>
            <a:endParaRPr lang="ru-RU" sz="1600" i="1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427984" y="483519"/>
            <a:ext cx="4320480" cy="12241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ВІЛЬНИЙ МАЙНОР</a:t>
            </a:r>
          </a:p>
          <a:p>
            <a:pPr marL="361950" indent="0">
              <a:buFont typeface="Arial" charset="0"/>
              <a:buNone/>
            </a:pPr>
            <a:r>
              <a:rPr lang="uk-UA" sz="1400" u="sng" dirty="0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непрофільні навчальні дисципліни для створення власного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МАЙНОРу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buFont typeface="Arial" charset="0"/>
              <a:buNone/>
            </a:pP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3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загальноуніверситетський</a:t>
            </a: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 пул)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7744" y="2146569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07904" y="2146569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40" y="2427734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75656" y="2823778"/>
            <a:ext cx="35283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467744" y="3375362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7904" y="3375362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640" y="3656527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5656" y="4052571"/>
            <a:ext cx="35283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71800" y="1706015"/>
            <a:ext cx="1656184" cy="306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104" y="2146569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48264" y="2146569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427734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16016" y="2823778"/>
            <a:ext cx="35283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508104" y="3375362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48264" y="3375362"/>
            <a:ext cx="1224136" cy="57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656527"/>
            <a:ext cx="8640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16016" y="4052571"/>
            <a:ext cx="35283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400113" y="1724495"/>
            <a:ext cx="14401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40263" y="1708693"/>
            <a:ext cx="14401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uk-UA" sz="1400" i="1" dirty="0">
                <a:solidFill>
                  <a:schemeClr val="tx2"/>
                </a:solidFill>
              </a:rPr>
              <a:t> 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74895" y="2942335"/>
            <a:ext cx="14401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76278" y="2931790"/>
            <a:ext cx="14254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4299942"/>
            <a:ext cx="385632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кожної дисципліни 5 кредитів ЄКТС</a:t>
            </a:r>
            <a:endParaRPr lang="ru-RU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6840263" y="4161011"/>
            <a:ext cx="720069" cy="20547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6094964" y="4150467"/>
            <a:ext cx="745299" cy="21602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781946" y="4101318"/>
            <a:ext cx="0" cy="20729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06910" y="4299942"/>
            <a:ext cx="36369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Загальний обсяг блоку 20 кредитів ЄКТС</a:t>
            </a:r>
            <a:endParaRPr lang="ru-RU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6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7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-20538"/>
            <a:ext cx="77048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формування </a:t>
            </a:r>
            <a:r>
              <a:rPr lang="uk-UA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загальноуніверситетського</a:t>
            </a: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пулу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890482B-D890-48E0-A460-FA1C7ED2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8308"/>
            <a:ext cx="6810317" cy="43179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F0D6257-FD92-4589-9D27-82FAAEB8F661}"/>
              </a:ext>
            </a:extLst>
          </p:cNvPr>
          <p:cNvSpPr/>
          <p:nvPr/>
        </p:nvSpPr>
        <p:spPr>
          <a:xfrm>
            <a:off x="1691680" y="1491630"/>
            <a:ext cx="792088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7C3363C-CF9D-4B7D-930F-AEB129958AAA}"/>
              </a:ext>
            </a:extLst>
          </p:cNvPr>
          <p:cNvSpPr/>
          <p:nvPr/>
        </p:nvSpPr>
        <p:spPr>
          <a:xfrm>
            <a:off x="2581414" y="1419622"/>
            <a:ext cx="512602" cy="648072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E47BC6C-EC73-485A-BCDA-FC091B7FAD46}"/>
              </a:ext>
            </a:extLst>
          </p:cNvPr>
          <p:cNvSpPr/>
          <p:nvPr/>
        </p:nvSpPr>
        <p:spPr>
          <a:xfrm>
            <a:off x="1683134" y="2305238"/>
            <a:ext cx="792088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5C9051E-28F2-451A-8140-2439014539FC}"/>
              </a:ext>
            </a:extLst>
          </p:cNvPr>
          <p:cNvSpPr/>
          <p:nvPr/>
        </p:nvSpPr>
        <p:spPr>
          <a:xfrm>
            <a:off x="2564907" y="2296158"/>
            <a:ext cx="792088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C2DE116-B013-4566-A65E-C035CB1D7893}"/>
              </a:ext>
            </a:extLst>
          </p:cNvPr>
          <p:cNvSpPr/>
          <p:nvPr/>
        </p:nvSpPr>
        <p:spPr>
          <a:xfrm>
            <a:off x="2348298" y="3106100"/>
            <a:ext cx="2016223" cy="88561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472953" y="3178108"/>
            <a:ext cx="1811015" cy="74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/>
              <a:t>https://www.hneu.edu.ua/vybirkova-skladova-osvitno-profesijnyh-program-2023-2024/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3178108"/>
            <a:ext cx="1739007" cy="74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/>
              <a:t>http://rozklad.hneu.edu.ua/schedule/selection.jsf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4469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абл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r="936" b="40290"/>
          <a:stretch/>
        </p:blipFill>
        <p:spPr bwMode="auto">
          <a:xfrm>
            <a:off x="1519742" y="1300256"/>
            <a:ext cx="6364626" cy="33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Загальноуніверситетський</a:t>
            </a: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</a:t>
            </a:r>
            <a:endParaRPr lang="uk-UA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77155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/>
              <a:t>Перелік вибіркових навчальних дисциплін представлено</a:t>
            </a:r>
            <a:br>
              <a:rPr lang="uk-UA" sz="1400" b="1" dirty="0"/>
            </a:br>
            <a:r>
              <a:rPr lang="uk-UA" sz="1400" b="1" dirty="0"/>
              <a:t>на офіційному сайті університету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371950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/>
              <a:t>…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8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1E8ADB2-2331-4B9D-9C24-8E549B30959F}"/>
              </a:ext>
            </a:extLst>
          </p:cNvPr>
          <p:cNvSpPr/>
          <p:nvPr/>
        </p:nvSpPr>
        <p:spPr>
          <a:xfrm>
            <a:off x="1806418" y="1851670"/>
            <a:ext cx="864096" cy="273630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35FCBEB-65AE-4146-88D2-9C5533BCF2C0}"/>
              </a:ext>
            </a:extLst>
          </p:cNvPr>
          <p:cNvSpPr/>
          <p:nvPr/>
        </p:nvSpPr>
        <p:spPr>
          <a:xfrm>
            <a:off x="2771800" y="1851670"/>
            <a:ext cx="720080" cy="273630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25832FE-51F5-45A3-A783-BC076920C9A4}"/>
              </a:ext>
            </a:extLst>
          </p:cNvPr>
          <p:cNvSpPr/>
          <p:nvPr/>
        </p:nvSpPr>
        <p:spPr>
          <a:xfrm>
            <a:off x="4639113" y="1851670"/>
            <a:ext cx="720080" cy="273630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482528"/>
            <a:ext cx="50698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https://www.hneu.edu.ua/vybirkova-skladova-osvitno-profesijnyh-program-2023-2024/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505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388350" y="4371975"/>
            <a:ext cx="576263" cy="576263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rgbClr val="FFFF66"/>
              </a:gs>
              <a:gs pos="100000">
                <a:srgbClr val="FFFF99"/>
              </a:gs>
            </a:gsLst>
          </a:gra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5900BE9-554D-4B8E-9296-9094441CF557}" type="slidenum">
              <a:rPr lang="uk-UA" altLang="ru-RU" sz="1500" smtClean="0">
                <a:solidFill>
                  <a:srgbClr val="2D4E77"/>
                </a:solidFill>
              </a:rPr>
              <a:pPr algn="ctr" eaLnBrk="1" hangingPunct="1">
                <a:defRPr/>
              </a:pPr>
              <a:t>9</a:t>
            </a:fld>
            <a:endParaRPr lang="uk-UA" altLang="ru-RU" sz="1500" dirty="0">
              <a:solidFill>
                <a:srgbClr val="2D4E77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536" y="-20538"/>
            <a:ext cx="83529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Заява на вибіркові дисципліни </a:t>
            </a:r>
          </a:p>
          <a:p>
            <a:pPr>
              <a:spcBef>
                <a:spcPts val="1200"/>
              </a:spcBef>
            </a:pPr>
            <a:endParaRPr lang="uk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AED9EBE-0A34-46A7-90D6-8E1B3B86E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1537" r="3026" b="3806"/>
          <a:stretch/>
        </p:blipFill>
        <p:spPr bwMode="auto">
          <a:xfrm>
            <a:off x="999456" y="635000"/>
            <a:ext cx="7704856" cy="38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Лекція ректора&amp;#x0D;&amp;#x0A;Харківського національного економічного університету імені Семена Кузнеця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За стратегічну мету розвитку &amp;#x0D;&amp;#x0A;ХНЕУ ім. С. Кузнеця визначено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За стратегічну мету розвитку кожної особистості пропонується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Недостатньо засвоїти певну множину знань!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Категорія «компетентність» відносно особистості є&amp;quot;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 - &amp;quot;Знання (Knowledge)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Розуміння (Understanding)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Уміння (Skills)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Комунікація (Communication)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Автономність та відповідальність 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Національна рамка кваліфікацій, &amp;#x0D;&amp;#x0A;НРК (National Qualifications Framework, NQF)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Компетенція&amp;#x0D;&amp;#x0A;(Competence, competency)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Компетентнісний підхід (Competencebased approach)&amp;quot;&quot;/&gt;&lt;property id=&quot;20307&quot; value=&quot;269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 - &amp;quot;Самостійна робота студента&amp;quot;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object type=&quot;3&quot; unique_id=&quot;10023&quot;&gt;&lt;property id=&quot;20148&quot; value=&quot;5&quot;/&gt;&lt;property id=&quot;20300&quot; value=&quot;Slide 20&quot;/&gt;&lt;property id=&quot;20307&quot; value=&quot;277&quot;/&gt;&lt;/object&gt;&lt;object type=&quot;3&quot; unique_id=&quot;10024&quot;&gt;&lt;property id=&quot;20148&quot; value=&quot;5&quot;/&gt;&lt;property id=&quot;20300&quot; value=&quot;Slide 21 - &amp;quot;Забезпечення об’єктивності&amp;quot;&quot;/&gt;&lt;property id=&quot;20307&quot; value=&quot;278&quot;/&gt;&lt;/object&gt;&lt;object type=&quot;3&quot; unique_id=&quot;10025&quot;&gt;&lt;property id=&quot;20148&quot; value=&quot;5&quot;/&gt;&lt;property id=&quot;20300&quot; value=&quot;Slide 22&quot;/&gt;&lt;property id=&quot;20307&quot; value=&quot;279&quot;/&gt;&lt;/object&gt;&lt;object type=&quot;3&quot; unique_id=&quot;10026&quot;&gt;&lt;property id=&quot;20148&quot; value=&quot;5&quot;/&gt;&lt;property id=&quot;20300&quot; value=&quot;Slide 23 - &amp;quot;Діючі спільні програми підготовки &amp;#x0D;&amp;#x0A;    магістрів з європейськими університетами&amp;quot;&quot;/&gt;&lt;property id=&quot;20307&quot; value=&quot;282&quot;/&gt;&lt;/object&gt;&lt;object type=&quot;3&quot; unique_id=&quot;10027&quot;&gt;&lt;property id=&quot;20148&quot; value=&quot;5&quot;/&gt;&lt;property id=&quot;20300&quot; value=&quot;Slide 24 - &amp;quot;Заплановані спільні магістерські &amp;#x0D;&amp;#x0A; програми з європейськими університетами&amp;quot;&quot;/&gt;&lt;property id=&quot;20307&quot; value=&quot;283&quot;/&gt;&lt;/object&gt;&lt;object type=&quot;3&quot; unique_id=&quot;10028&quot;&gt;&lt;property id=&quot;20148&quot; value=&quot;5&quot;/&gt;&lt;property id=&quot;20300&quot; value=&quot;Slide 25&quot;/&gt;&lt;property id=&quot;20307&quot; value=&quot;280&quot;/&gt;&lt;/object&gt;&lt;object type=&quot;3&quot; unique_id=&quot;10029&quot;&gt;&lt;property id=&quot;20148&quot; value=&quot;5&quot;/&gt;&lt;property id=&quot;20300&quot; value=&quot;Slide 26 - &amp;quot;Диференційована математична &amp;#x0D;&amp;#x0A;та комп’ютерна підготовка&amp;quot;&quot;/&gt;&lt;property id=&quot;20307&quot; value=&quot;281&quot;/&gt;&lt;/object&gt;&lt;object type=&quot;3&quot; unique_id=&quot;10030&quot;&gt;&lt;property id=&quot;20148&quot; value=&quot;5&quot;/&gt;&lt;property id=&quot;20300&quot; value=&quot;Slide 27 - &amp;quot;Рівні та ступені вищої освіти&amp;quot;&quot;/&gt;&lt;property id=&quot;20307&quot; value=&quot;285&quot;/&gt;&lt;/object&gt;&lt;object type=&quot;3&quot; unique_id=&quot;10031&quot;&gt;&lt;property id=&quot;20148&quot; value=&quot;5&quot;/&gt;&lt;property id=&quot;20300&quot; value=&quot;Slide 28 - &amp;quot;Перший бакалаврський рівень &amp;#x0D;&amp;#x0A;вищої освіти&amp;quot;&quot;/&gt;&lt;property id=&quot;20307&quot; value=&quot;286&quot;/&gt;&lt;/object&gt;&lt;object type=&quot;3&quot; unique_id=&quot;10032&quot;&gt;&lt;property id=&quot;20148&quot; value=&quot;5&quot;/&gt;&lt;property id=&quot;20300&quot; value=&quot;Slide 29 - &amp;quot;Щорічне оцінювання здобувачів &amp;#x0D;&amp;#x0A;вищої освіти,&amp;quot;&quot;/&gt;&lt;property id=&quot;20307&quot; value=&quot;287&quot;/&gt;&lt;/object&gt;&lt;object type=&quot;3&quot; unique_id=&quot;10033&quot;&gt;&lt;property id=&quot;20148&quot; value=&quot;5&quot;/&gt;&lt;property id=&quot;20300&quot; value=&quot;Slide 30 - &amp;quot;Університет – багатогалузевий або галузевий вищий навчальний заклад,&amp;quot;&quot;/&gt;&lt;property id=&quot;20307&quot; value=&quot;288&quot;/&gt;&lt;/object&gt;&lt;object type=&quot;3&quot; unique_id=&quot;10034&quot;&gt;&lt;property id=&quot;20148&quot; value=&quot;5&quot;/&gt;&lt;property id=&quot;20300&quot; value=&quot;Slide 33 - &amp;quot;Кодекс корпоративної культури&amp;quot;&quot;/&gt;&lt;property id=&quot;20307&quot; value=&quot;270&quot;/&gt;&lt;/object&gt;&lt;object type=&quot;3&quot; unique_id=&quot;10035&quot;&gt;&lt;property id=&quot;20148&quot; value=&quot;5&quot;/&gt;&lt;property id=&quot;20300&quot; value=&quot;Slide 34 - &amp;quot;Успех – это, безусловно, итог, продукт индивидуальных усилий.&amp;#x0D;&amp;#x0A;Успех – это умение в духе гармонии и равновесия прис&quot;/&gt;&lt;property id=&quot;20307&quot; value=&quot;284&quot;/&gt;&lt;/object&gt;&lt;object type=&quot;3&quot; unique_id=&quot;10206&quot;&gt;&lt;property id=&quot;20148&quot; value=&quot;5&quot;/&gt;&lt;property id=&quot;20300&quot; value=&quot;Slide 31 - &amp;quot;Студентське самоврядування&amp;quot;&quot;/&gt;&lt;property id=&quot;20307&quot; value=&quot;289&quot;/&gt;&lt;/object&gt;&lt;object type=&quot;3&quot; unique_id=&quot;10207&quot;&gt;&lt;property id=&quot;20148&quot; value=&quot;5&quot;/&gt;&lt;property id=&quot;20300&quot; value=&quot;Slide 32 - &amp;quot;Розмір стипендіального фонду &amp;#x0D;&amp;#x0A;вищого навчального закладу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12274</TotalTime>
  <Words>603</Words>
  <Application>Microsoft Office PowerPoint</Application>
  <PresentationFormat>Экран (16:9)</PresentationFormat>
  <Paragraphs>255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 Формування індивідуальної  траєкторії навчання  у Харківському національному економічному університеті  імені Семена Кузнеця</vt:lpstr>
      <vt:lpstr>Презентация PowerPoint</vt:lpstr>
      <vt:lpstr>Принципи побудови навчального плану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ІНДИВІДУАЛЬНИЙ НАВЧАЛЬНИЙ ПЛАН ЗДОБУВАЧА ВИЩОЇ ОСВІТИ (ЗАЛІКОВА КНИЖКА)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Харьковский национальный экономический университет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Пономаренко</dc:creator>
  <cp:lastModifiedBy>Анна</cp:lastModifiedBy>
  <cp:revision>245</cp:revision>
  <cp:lastPrinted>2016-08-30T12:14:13Z</cp:lastPrinted>
  <dcterms:created xsi:type="dcterms:W3CDTF">2012-08-27T07:24:38Z</dcterms:created>
  <dcterms:modified xsi:type="dcterms:W3CDTF">2023-01-16T22:57:34Z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e9ef3cf-5a55-4423-aa3a-f946e2a83922_Enabled">
    <vt:lpwstr>True</vt:lpwstr>
  </property>
  <property fmtid="{D5CDD505-2E9C-101B-9397-08002B2CF9AE}" pid="3" name="MSIP_Label_4e9ef3cf-5a55-4423-aa3a-f946e2a83922_SiteId">
    <vt:lpwstr>4ba5480c-e911-40db-8b70-8763ff242e83</vt:lpwstr>
  </property>
  <property fmtid="{D5CDD505-2E9C-101B-9397-08002B2CF9AE}" pid="4" name="MSIP_Label_4e9ef3cf-5a55-4423-aa3a-f946e2a83922_Owner">
    <vt:lpwstr>obesedovskyi@axiomsl.com</vt:lpwstr>
  </property>
  <property fmtid="{D5CDD505-2E9C-101B-9397-08002B2CF9AE}" pid="5" name="MSIP_Label_4e9ef3cf-5a55-4423-aa3a-f946e2a83922_SetDate">
    <vt:lpwstr>2020-07-06T13:42:59.9052754Z</vt:lpwstr>
  </property>
  <property fmtid="{D5CDD505-2E9C-101B-9397-08002B2CF9AE}" pid="6" name="MSIP_Label_4e9ef3cf-5a55-4423-aa3a-f946e2a83922_Name">
    <vt:lpwstr>Public</vt:lpwstr>
  </property>
  <property fmtid="{D5CDD505-2E9C-101B-9397-08002B2CF9AE}" pid="7" name="MSIP_Label_4e9ef3cf-5a55-4423-aa3a-f946e2a83922_Application">
    <vt:lpwstr>Microsoft Azure Information Protection</vt:lpwstr>
  </property>
  <property fmtid="{D5CDD505-2E9C-101B-9397-08002B2CF9AE}" pid="8" name="MSIP_Label_4e9ef3cf-5a55-4423-aa3a-f946e2a83922_ActionId">
    <vt:lpwstr>3bbbe44b-e187-4a69-8d85-2a5190932a97</vt:lpwstr>
  </property>
  <property fmtid="{D5CDD505-2E9C-101B-9397-08002B2CF9AE}" pid="9" name="MSIP_Label_4e9ef3cf-5a55-4423-aa3a-f946e2a83922_Extended_MSFT_Method">
    <vt:lpwstr>Automatic</vt:lpwstr>
  </property>
  <property fmtid="{D5CDD505-2E9C-101B-9397-08002B2CF9AE}" pid="10" name="Sensitivity">
    <vt:lpwstr>Public</vt:lpwstr>
  </property>
</Properties>
</file>