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9"/>
  </p:notesMasterIdLst>
  <p:sldIdLst>
    <p:sldId id="363" r:id="rId3"/>
    <p:sldId id="369" r:id="rId4"/>
    <p:sldId id="370" r:id="rId5"/>
    <p:sldId id="371" r:id="rId6"/>
    <p:sldId id="367" r:id="rId7"/>
    <p:sldId id="364" r:id="rId8"/>
    <p:sldId id="365" r:id="rId9"/>
    <p:sldId id="366" r:id="rId10"/>
    <p:sldId id="362" r:id="rId11"/>
    <p:sldId id="302" r:id="rId12"/>
    <p:sldId id="303" r:id="rId13"/>
    <p:sldId id="320" r:id="rId14"/>
    <p:sldId id="305" r:id="rId15"/>
    <p:sldId id="306" r:id="rId16"/>
    <p:sldId id="368" r:id="rId17"/>
    <p:sldId id="3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82BA56-29C9-4B9E-BB68-0CF3FF18E089}">
          <p14:sldIdLst>
            <p14:sldId id="363"/>
            <p14:sldId id="369"/>
            <p14:sldId id="370"/>
            <p14:sldId id="371"/>
            <p14:sldId id="367"/>
            <p14:sldId id="364"/>
            <p14:sldId id="365"/>
            <p14:sldId id="366"/>
            <p14:sldId id="362"/>
            <p14:sldId id="302"/>
            <p14:sldId id="303"/>
            <p14:sldId id="320"/>
            <p14:sldId id="305"/>
            <p14:sldId id="306"/>
            <p14:sldId id="368"/>
            <p14:sldId id="3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E894DC"/>
    <a:srgbClr val="E175D2"/>
    <a:srgbClr val="D22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5" autoAdjust="0"/>
    <p:restoredTop sz="96625" autoAdjust="0"/>
  </p:normalViewPr>
  <p:slideViewPr>
    <p:cSldViewPr>
      <p:cViewPr varScale="1">
        <p:scale>
          <a:sx n="67" d="100"/>
          <a:sy n="67" d="100"/>
        </p:scale>
        <p:origin x="-19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A17E4-380A-4F98-8CD5-4CEB9FAA62CD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D126-8152-4BCB-BD58-B7E79FFAF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D126-8152-4BCB-BD58-B7E79FFAF5E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D126-8152-4BCB-BD58-B7E79FFAF5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8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D126-8152-4BCB-BD58-B7E79FFAF5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1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D126-8152-4BCB-BD58-B7E79FFAF5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5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LE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172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638800" cy="10668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D84A-8B33-4CAB-BB49-F3FF8A609102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A73C-70F9-421E-AE10-B6AB7D6AAD1D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F2A-79E6-4D2E-842F-103509418EDB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BC56-6364-45BE-9E5E-7FD9973EA1C8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F122-CC4B-4D03-9AEC-01997A2CEB67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D38B-6C48-484A-9105-3A8EB91DCB65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C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535-63FE-4993-A223-A33C02E46DF6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B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9D7C-89A6-47A0-B0A5-3338E61F8AC8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089-BC4F-456C-89C2-C0DCB9562DBB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3F50-EED4-4BBA-88D9-6D0DC6F514EE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9FA6-FCA9-4E7B-8756-E2E27559415B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3AA-1F15-4990-AF7F-E5829F0815E1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20CA-6644-4501-B86D-3B6502E27690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PP_XBUSI_TXTA_Asian_Woman_Cell_Tal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F257B23-30CF-4408-8C7F-71DB2898EA33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groups/kafedraeopdp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692696"/>
            <a:ext cx="5760640" cy="52565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200" dirty="0" smtClean="0">
                <a:solidFill>
                  <a:srgbClr val="7030A0"/>
                </a:solidFill>
              </a:rPr>
              <a:t>Спеціальність 073 «Менеджмент»</a:t>
            </a:r>
            <a:br>
              <a:rPr lang="uk-UA" sz="3200" dirty="0" smtClean="0">
                <a:solidFill>
                  <a:srgbClr val="7030A0"/>
                </a:solidFill>
              </a:rPr>
            </a:br>
            <a:r>
              <a:rPr lang="uk-UA" sz="3200" dirty="0">
                <a:solidFill>
                  <a:srgbClr val="FF0000"/>
                </a:solidFill>
              </a:rPr>
              <a:t/>
            </a:r>
            <a:br>
              <a:rPr lang="uk-UA" sz="3200" dirty="0">
                <a:solidFill>
                  <a:srgbClr val="FF0000"/>
                </a:solidFill>
              </a:rPr>
            </a:br>
            <a:r>
              <a:rPr lang="uk-UA" sz="2800" dirty="0" err="1" smtClean="0">
                <a:solidFill>
                  <a:srgbClr val="002060"/>
                </a:solidFill>
              </a:rPr>
              <a:t>Освітньо</a:t>
            </a:r>
            <a:r>
              <a:rPr lang="uk-UA" sz="2800" dirty="0" smtClean="0">
                <a:solidFill>
                  <a:srgbClr val="002060"/>
                </a:solidFill>
              </a:rPr>
              <a:t> професійна програма «Менеджмент»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Мейджори 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600" dirty="0" smtClean="0">
                <a:solidFill>
                  <a:srgbClr val="FF0000"/>
                </a:solidFill>
              </a:rPr>
              <a:t>«Менеджмент організацій і адміністрування»</a:t>
            </a:r>
            <a:br>
              <a:rPr lang="uk-UA" sz="2600" dirty="0" smtClean="0">
                <a:solidFill>
                  <a:srgbClr val="FF0000"/>
                </a:solidFill>
              </a:rPr>
            </a:br>
            <a:r>
              <a:rPr lang="uk-UA" sz="2600" dirty="0" smtClean="0">
                <a:solidFill>
                  <a:srgbClr val="FF0000"/>
                </a:solidFill>
              </a:rPr>
              <a:t>«Менеджмент інноваційної діяльності»</a:t>
            </a:r>
            <a:br>
              <a:rPr lang="uk-UA" sz="2600" dirty="0" smtClean="0">
                <a:solidFill>
                  <a:srgbClr val="FF0000"/>
                </a:solidFill>
              </a:rPr>
            </a:br>
            <a:r>
              <a:rPr lang="uk-UA" sz="2600" dirty="0" smtClean="0">
                <a:solidFill>
                  <a:srgbClr val="FF0000"/>
                </a:solidFill>
              </a:rPr>
              <a:t>«Логістика»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Загальні </a:t>
            </a:r>
            <a:r>
              <a:rPr lang="uk-UA" dirty="0" smtClean="0">
                <a:solidFill>
                  <a:srgbClr val="FFFF00"/>
                </a:solidFill>
              </a:rPr>
              <a:t>вибіркові</a:t>
            </a:r>
            <a:r>
              <a:rPr lang="uk-UA" dirty="0" smtClean="0"/>
              <a:t> освітні компоненти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1373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600" b="1" dirty="0" err="1" smtClean="0">
                <a:solidFill>
                  <a:srgbClr val="FF0000"/>
                </a:solidFill>
              </a:rPr>
              <a:t>Магмайнер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/>
              <a:t>з університетського пулу</a:t>
            </a:r>
          </a:p>
          <a:p>
            <a:pPr marL="0" indent="0" algn="just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1 семестр </a:t>
            </a:r>
            <a:r>
              <a:rPr lang="uk-UA" sz="3600" dirty="0" smtClean="0">
                <a:solidFill>
                  <a:srgbClr val="FF0000"/>
                </a:solidFill>
              </a:rPr>
              <a:t>(залік)</a:t>
            </a:r>
          </a:p>
          <a:p>
            <a:pPr marL="0" indent="0" algn="just">
              <a:buNone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Бренд менеджмент </a:t>
            </a:r>
          </a:p>
          <a:p>
            <a:pPr marL="0" indent="0" algn="just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(Мартиненко М.В., </a:t>
            </a:r>
            <a:r>
              <a:rPr lang="uk-UA" sz="3600" dirty="0" err="1" smtClean="0">
                <a:solidFill>
                  <a:srgbClr val="FF0000"/>
                </a:solidFill>
              </a:rPr>
              <a:t>укр</a:t>
            </a:r>
            <a:r>
              <a:rPr lang="uk-UA" sz="3600" dirty="0" smtClean="0">
                <a:solidFill>
                  <a:srgbClr val="FF0000"/>
                </a:solidFill>
              </a:rPr>
              <a:t>, </a:t>
            </a:r>
            <a:r>
              <a:rPr lang="uk-UA" sz="3600" dirty="0" err="1" smtClean="0">
                <a:solidFill>
                  <a:srgbClr val="FF0000"/>
                </a:solidFill>
              </a:rPr>
              <a:t>англ</a:t>
            </a:r>
            <a:r>
              <a:rPr lang="uk-UA" sz="3600" dirty="0" smtClean="0">
                <a:solidFill>
                  <a:srgbClr val="FF0000"/>
                </a:solidFill>
              </a:rPr>
              <a:t>.)</a:t>
            </a:r>
            <a:endParaRPr lang="uk-UA" sz="3600" dirty="0"/>
          </a:p>
          <a:p>
            <a:pPr marL="0" indent="0" algn="just">
              <a:buNone/>
            </a:pPr>
            <a:r>
              <a:rPr lang="uk-UA" sz="3600" b="1" dirty="0" err="1" smtClean="0">
                <a:solidFill>
                  <a:srgbClr val="FF0000"/>
                </a:solidFill>
              </a:rPr>
              <a:t>Магмайнер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/>
              <a:t>з університетського пулу</a:t>
            </a:r>
          </a:p>
          <a:p>
            <a:pPr marL="0" indent="0" algn="just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2 семестр </a:t>
            </a:r>
            <a:r>
              <a:rPr lang="uk-UA" sz="3600" dirty="0" smtClean="0">
                <a:solidFill>
                  <a:srgbClr val="FF0000"/>
                </a:solidFill>
              </a:rPr>
              <a:t>(залік)</a:t>
            </a:r>
          </a:p>
          <a:p>
            <a:pPr marL="0" indent="0" algn="just">
              <a:buNone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Управління </a:t>
            </a:r>
            <a:r>
              <a:rPr lang="uk-UA" sz="3600" b="1" dirty="0" err="1" smtClean="0">
                <a:solidFill>
                  <a:schemeClr val="accent1">
                    <a:lumMod val="50000"/>
                  </a:schemeClr>
                </a:solidFill>
              </a:rPr>
              <a:t>іміджем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підприємства </a:t>
            </a:r>
          </a:p>
          <a:p>
            <a:pPr marL="0" indent="0" algn="just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(Пасько М.І., </a:t>
            </a:r>
            <a:r>
              <a:rPr lang="uk-UA" sz="3600" dirty="0" err="1" smtClean="0">
                <a:solidFill>
                  <a:srgbClr val="FF0000"/>
                </a:solidFill>
              </a:rPr>
              <a:t>укр</a:t>
            </a:r>
            <a:r>
              <a:rPr lang="uk-UA" sz="3600" dirty="0" smtClean="0">
                <a:solidFill>
                  <a:srgbClr val="FF0000"/>
                </a:solidFill>
              </a:rPr>
              <a:t>.)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Професійні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обов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ru-RU" dirty="0" err="1" smtClean="0">
                <a:solidFill>
                  <a:srgbClr val="FFFF00"/>
                </a:solidFill>
              </a:rPr>
              <a:t>язкові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FF0000"/>
                </a:solidFill>
              </a:rPr>
              <a:t>Фінансовий менеджмент </a:t>
            </a:r>
            <a:r>
              <a:rPr lang="uk-UA" sz="4500" dirty="0" smtClean="0"/>
              <a:t>(екзамен)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FF0000"/>
                </a:solidFill>
              </a:rPr>
              <a:t>Креативне управління інноваціями </a:t>
            </a:r>
            <a:r>
              <a:rPr lang="uk-UA" sz="4500" dirty="0" smtClean="0"/>
              <a:t>(екзамен)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FF0000"/>
                </a:solidFill>
              </a:rPr>
              <a:t>Інтелектуальна власність і трансфер технологій </a:t>
            </a:r>
            <a:r>
              <a:rPr lang="uk-UA" sz="4500" dirty="0" smtClean="0"/>
              <a:t>(екзамен)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FF0000"/>
                </a:solidFill>
              </a:rPr>
              <a:t>Моделювання соціально-економічних процесів підприємства </a:t>
            </a:r>
            <a:r>
              <a:rPr lang="uk-UA" sz="4500" dirty="0" smtClean="0"/>
              <a:t>(екзамен)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FF0000"/>
                </a:solidFill>
              </a:rPr>
              <a:t>ІС в менеджменті, інноваціях і логістиці </a:t>
            </a:r>
            <a:r>
              <a:rPr lang="uk-UA" sz="4500" dirty="0" smtClean="0"/>
              <a:t>(залік)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002060"/>
                </a:solidFill>
              </a:rPr>
              <a:t>Комплексний тренінг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002060"/>
                </a:solidFill>
              </a:rPr>
              <a:t>Комплексна курсова робота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002060"/>
                </a:solidFill>
              </a:rPr>
              <a:t>Переддипломна практика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uk-UA" sz="4500" b="1" dirty="0" smtClean="0">
                <a:solidFill>
                  <a:srgbClr val="002060"/>
                </a:solidFill>
              </a:rPr>
              <a:t>Дипломна робота</a:t>
            </a:r>
          </a:p>
          <a:p>
            <a:pPr marL="0" indent="0" algn="just">
              <a:buNone/>
            </a:pPr>
            <a:endParaRPr lang="uk-UA" sz="3600" dirty="0"/>
          </a:p>
          <a:p>
            <a:pPr marL="0" indent="0" algn="just">
              <a:buNone/>
            </a:pP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15064" cy="184482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Мейджор </a:t>
            </a:r>
            <a:br>
              <a:rPr lang="uk-UA" sz="3200" dirty="0" smtClean="0">
                <a:solidFill>
                  <a:srgbClr val="FFFF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«Менеджмент організацій і адміністрування»</a:t>
            </a:r>
            <a:br>
              <a:rPr lang="uk-UA" sz="3200" dirty="0" smtClean="0">
                <a:solidFill>
                  <a:srgbClr val="FFC000"/>
                </a:solidFill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uk-UA" b="1" dirty="0" smtClean="0">
              <a:solidFill>
                <a:srgbClr val="CC0099"/>
              </a:solidFill>
            </a:endParaRPr>
          </a:p>
          <a:p>
            <a:pPr>
              <a:spcAft>
                <a:spcPts val="1200"/>
              </a:spcAft>
            </a:pPr>
            <a:r>
              <a:rPr lang="uk-UA" b="1" dirty="0" smtClean="0">
                <a:solidFill>
                  <a:srgbClr val="CC0099"/>
                </a:solidFill>
              </a:rPr>
              <a:t>Маркетинговий менеджмент </a:t>
            </a:r>
            <a:r>
              <a:rPr lang="uk-UA" dirty="0" smtClean="0"/>
              <a:t>(екзамен)</a:t>
            </a:r>
          </a:p>
          <a:p>
            <a:pPr>
              <a:spcAft>
                <a:spcPts val="1200"/>
              </a:spcAft>
            </a:pPr>
            <a:r>
              <a:rPr lang="uk-UA" b="1" dirty="0" smtClean="0">
                <a:solidFill>
                  <a:srgbClr val="CC0099"/>
                </a:solidFill>
              </a:rPr>
              <a:t>Реінжиніринг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CC0099"/>
                </a:solidFill>
              </a:rPr>
              <a:t>бізнес процесів підприємства </a:t>
            </a:r>
            <a:r>
              <a:rPr lang="uk-UA" dirty="0" smtClean="0"/>
              <a:t>(екзамен)</a:t>
            </a:r>
          </a:p>
          <a:p>
            <a:pPr>
              <a:spcAft>
                <a:spcPts val="1200"/>
              </a:spcAft>
            </a:pPr>
            <a:r>
              <a:rPr lang="uk-UA" b="1" dirty="0" smtClean="0">
                <a:solidFill>
                  <a:srgbClr val="CC0099"/>
                </a:solidFill>
              </a:rPr>
              <a:t>Менеджмент вражень </a:t>
            </a:r>
            <a:r>
              <a:rPr lang="uk-UA" dirty="0" smtClean="0"/>
              <a:t>(екзамен)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Мейджор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«Менеджмент інноваційної діяльності»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uk-UA" sz="3600" b="1" dirty="0" smtClean="0">
                <a:solidFill>
                  <a:srgbClr val="7030A0"/>
                </a:solidFill>
              </a:rPr>
              <a:t>Управління інноваційними </a:t>
            </a:r>
            <a:r>
              <a:rPr lang="uk-UA" sz="3600" b="1" dirty="0" err="1" smtClean="0">
                <a:solidFill>
                  <a:srgbClr val="7030A0"/>
                </a:solidFill>
              </a:rPr>
              <a:t>проєктами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/>
              <a:t>(екзамен)</a:t>
            </a:r>
          </a:p>
          <a:p>
            <a:pPr algn="just">
              <a:spcAft>
                <a:spcPts val="600"/>
              </a:spcAft>
            </a:pPr>
            <a:r>
              <a:rPr lang="uk-UA" sz="3600" b="1" dirty="0" smtClean="0">
                <a:solidFill>
                  <a:srgbClr val="7030A0"/>
                </a:solidFill>
              </a:rPr>
              <a:t>Інноваційне підприємництво й управління </a:t>
            </a:r>
            <a:r>
              <a:rPr lang="uk-UA" sz="3600" b="1" dirty="0" err="1" smtClean="0">
                <a:solidFill>
                  <a:srgbClr val="7030A0"/>
                </a:solidFill>
              </a:rPr>
              <a:t>стартап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err="1" smtClean="0">
                <a:solidFill>
                  <a:srgbClr val="7030A0"/>
                </a:solidFill>
              </a:rPr>
              <a:t>проєктами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/>
              <a:t>(екзамен)</a:t>
            </a:r>
          </a:p>
          <a:p>
            <a:pPr algn="just">
              <a:spcAft>
                <a:spcPts val="600"/>
              </a:spcAft>
            </a:pPr>
            <a:r>
              <a:rPr lang="uk-UA" sz="3600" b="1" dirty="0" smtClean="0">
                <a:solidFill>
                  <a:srgbClr val="7030A0"/>
                </a:solidFill>
              </a:rPr>
              <a:t>Маркетинг інновацій </a:t>
            </a:r>
            <a:r>
              <a:rPr lang="uk-UA" sz="3600" dirty="0" smtClean="0"/>
              <a:t>(екзамен)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Мейджор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«Логістика»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uk-UA" b="1" dirty="0" smtClean="0">
                <a:solidFill>
                  <a:srgbClr val="FF0000"/>
                </a:solidFill>
              </a:rPr>
              <a:t>Фінансові потоки в логістичних системах</a:t>
            </a:r>
            <a:r>
              <a:rPr lang="uk-UA" dirty="0" smtClean="0"/>
              <a:t> (екзамен)</a:t>
            </a:r>
          </a:p>
          <a:p>
            <a:pPr lvl="0">
              <a:spcAft>
                <a:spcPts val="1200"/>
              </a:spcAft>
            </a:pPr>
            <a:r>
              <a:rPr lang="uk-UA" b="1" dirty="0" smtClean="0">
                <a:solidFill>
                  <a:srgbClr val="FF0000"/>
                </a:solidFill>
              </a:rPr>
              <a:t>Інноваційне управління ланцюгами поставок </a:t>
            </a:r>
            <a:r>
              <a:rPr lang="uk-UA" dirty="0" smtClean="0"/>
              <a:t>(екзамен)</a:t>
            </a: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Логістичний менеджмент і проектування логістичних </a:t>
            </a:r>
          </a:p>
          <a:p>
            <a:pPr marL="0" lv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систем </a:t>
            </a:r>
            <a:r>
              <a:rPr lang="uk-UA" dirty="0" smtClean="0"/>
              <a:t>(екзамен)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315" marR="198120" indent="0" algn="ctr">
              <a:spcAft>
                <a:spcPts val="0"/>
              </a:spcAft>
              <a:buNone/>
              <a:tabLst>
                <a:tab pos="450215" algn="l"/>
              </a:tabLst>
            </a:pPr>
            <a:r>
              <a:rPr lang="uk-UA" sz="1800" b="1" i="1" spc="-5" dirty="0">
                <a:latin typeface="Segoe UI"/>
                <a:ea typeface="Tahoma"/>
              </a:rPr>
              <a:t>НАША</a:t>
            </a:r>
            <a:r>
              <a:rPr lang="uk-UA" sz="1800" b="1" i="1" spc="-60" dirty="0">
                <a:latin typeface="Segoe UI"/>
                <a:ea typeface="Tahoma"/>
              </a:rPr>
              <a:t> </a:t>
            </a:r>
            <a:r>
              <a:rPr lang="uk-UA" sz="1800" b="1" i="1" spc="-5" dirty="0">
                <a:latin typeface="Segoe UI"/>
                <a:ea typeface="Tahoma"/>
              </a:rPr>
              <a:t>АДРЕСА:</a:t>
            </a:r>
            <a:endParaRPr lang="ru-RU" sz="1800" dirty="0">
              <a:latin typeface="Tahoma"/>
              <a:ea typeface="Tahoma"/>
            </a:endParaRPr>
          </a:p>
          <a:p>
            <a:pPr marL="107315" marR="198120" indent="0" algn="ctr">
              <a:spcAft>
                <a:spcPts val="0"/>
              </a:spcAft>
              <a:buNone/>
              <a:tabLst>
                <a:tab pos="450215" algn="l"/>
              </a:tabLst>
            </a:pPr>
            <a:r>
              <a:rPr lang="uk-UA" sz="1800" b="1" dirty="0">
                <a:latin typeface="Segoe UI"/>
                <a:ea typeface="Tahoma"/>
              </a:rPr>
              <a:t>М.</a:t>
            </a:r>
            <a:r>
              <a:rPr lang="uk-UA" sz="1800" b="1" spc="-35" dirty="0">
                <a:latin typeface="Segoe UI"/>
                <a:ea typeface="Tahoma"/>
              </a:rPr>
              <a:t> </a:t>
            </a:r>
            <a:r>
              <a:rPr lang="uk-UA" sz="1800" b="1" dirty="0">
                <a:latin typeface="Segoe UI"/>
                <a:ea typeface="Tahoma"/>
              </a:rPr>
              <a:t>ХАРКІВ,</a:t>
            </a:r>
            <a:r>
              <a:rPr lang="uk-UA" sz="1800" b="1" spc="-35" dirty="0">
                <a:latin typeface="Segoe UI"/>
                <a:ea typeface="Tahoma"/>
              </a:rPr>
              <a:t> </a:t>
            </a:r>
            <a:r>
              <a:rPr lang="uk-UA" sz="1800" b="1" dirty="0">
                <a:latin typeface="Segoe UI"/>
                <a:ea typeface="Tahoma"/>
              </a:rPr>
              <a:t>ПР.</a:t>
            </a:r>
            <a:r>
              <a:rPr lang="uk-UA" sz="1800" b="1" spc="-35" dirty="0">
                <a:latin typeface="Segoe UI"/>
                <a:ea typeface="Tahoma"/>
              </a:rPr>
              <a:t> </a:t>
            </a:r>
            <a:r>
              <a:rPr lang="uk-UA" sz="1800" b="1" dirty="0">
                <a:latin typeface="Segoe UI"/>
                <a:ea typeface="Tahoma"/>
              </a:rPr>
              <a:t>НАУКИ,</a:t>
            </a:r>
            <a:r>
              <a:rPr lang="uk-UA" sz="1800" b="1" spc="-40" dirty="0">
                <a:latin typeface="Segoe UI"/>
                <a:ea typeface="Tahoma"/>
              </a:rPr>
              <a:t> </a:t>
            </a:r>
            <a:r>
              <a:rPr lang="uk-UA" sz="1800" b="1" dirty="0">
                <a:latin typeface="Segoe UI"/>
                <a:ea typeface="Tahoma"/>
              </a:rPr>
              <a:t>9-А</a:t>
            </a:r>
            <a:endParaRPr lang="ru-RU" sz="1800" b="1" dirty="0">
              <a:latin typeface="Tahoma"/>
              <a:ea typeface="Tahoma"/>
            </a:endParaRPr>
          </a:p>
          <a:p>
            <a:pPr marL="0" indent="0" algn="ctr">
              <a:buNone/>
            </a:pPr>
            <a:r>
              <a:rPr lang="uk-UA" sz="1800" b="1" dirty="0">
                <a:latin typeface="Segoe UI"/>
                <a:ea typeface="Tahoma"/>
              </a:rPr>
              <a:t> ГОЛОВНИЙ</a:t>
            </a:r>
            <a:r>
              <a:rPr lang="uk-UA" sz="1800" b="1" spc="-50" dirty="0">
                <a:latin typeface="Segoe UI"/>
                <a:ea typeface="Tahoma"/>
              </a:rPr>
              <a:t> </a:t>
            </a:r>
            <a:r>
              <a:rPr lang="uk-UA" sz="1800" b="1" dirty="0">
                <a:latin typeface="Segoe UI"/>
                <a:ea typeface="Tahoma"/>
              </a:rPr>
              <a:t>КОРПУС,</a:t>
            </a:r>
            <a:r>
              <a:rPr lang="uk-UA" sz="1800" b="1" spc="-55" dirty="0">
                <a:latin typeface="Segoe UI"/>
                <a:ea typeface="Tahoma"/>
              </a:rPr>
              <a:t> </a:t>
            </a:r>
            <a:r>
              <a:rPr lang="uk-UA" sz="1800" b="1" dirty="0">
                <a:latin typeface="Segoe UI"/>
                <a:ea typeface="Tahoma"/>
              </a:rPr>
              <a:t>КІМН. </a:t>
            </a:r>
            <a:r>
              <a:rPr lang="uk-UA" sz="1800" b="1" dirty="0" smtClean="0">
                <a:latin typeface="Segoe UI"/>
                <a:ea typeface="Tahoma"/>
              </a:rPr>
              <a:t>225</a:t>
            </a:r>
          </a:p>
          <a:p>
            <a:pPr marL="0" indent="0">
              <a:lnSpc>
                <a:spcPts val="1165"/>
              </a:lnSpc>
              <a:spcAft>
                <a:spcPts val="0"/>
              </a:spcAft>
              <a:buNone/>
            </a:pPr>
            <a:r>
              <a:rPr lang="uk-UA" sz="1800" b="1" dirty="0">
                <a:latin typeface="Segoe UI"/>
                <a:ea typeface="Tahoma"/>
              </a:rPr>
              <a:t> </a:t>
            </a:r>
            <a:endParaRPr lang="ru-RU" sz="1800" b="1" dirty="0">
              <a:latin typeface="Tahoma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r>
              <a:rPr lang="uk-UA" sz="1800" b="1" i="1" spc="-5" dirty="0">
                <a:latin typeface="Segoe UI"/>
                <a:ea typeface="Tahoma"/>
              </a:rPr>
              <a:t>ТЕЛЕФОН:</a:t>
            </a:r>
            <a:r>
              <a:rPr lang="uk-UA" sz="1800" b="1" spc="-5" dirty="0">
                <a:latin typeface="Segoe UI"/>
                <a:ea typeface="Tahoma"/>
              </a:rPr>
              <a:t> </a:t>
            </a:r>
            <a:r>
              <a:rPr lang="uk-UA" sz="1800" b="1" spc="-5" dirty="0" smtClean="0">
                <a:latin typeface="Segoe UI"/>
                <a:ea typeface="Tahoma"/>
              </a:rPr>
              <a:t>097-235-48-80</a:t>
            </a: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endParaRPr lang="uk-UA" sz="1800" b="1" spc="-5" dirty="0" smtClean="0">
              <a:latin typeface="Segoe UI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r>
              <a:rPr lang="en-US" sz="1800" b="1" spc="-5" dirty="0" smtClean="0">
                <a:latin typeface="Segoe UI"/>
                <a:ea typeface="Tahoma"/>
              </a:rPr>
              <a:t>E</a:t>
            </a:r>
            <a:r>
              <a:rPr lang="uk-UA" sz="1800" b="1" spc="-5" dirty="0" smtClean="0">
                <a:latin typeface="Segoe UI"/>
                <a:ea typeface="Tahoma"/>
              </a:rPr>
              <a:t>-</a:t>
            </a:r>
            <a:r>
              <a:rPr lang="en-US" sz="1800" b="1" spc="-5" dirty="0" smtClean="0">
                <a:latin typeface="Segoe UI"/>
                <a:ea typeface="Tahoma"/>
              </a:rPr>
              <a:t>mail</a:t>
            </a:r>
            <a:r>
              <a:rPr lang="uk-UA" sz="1800" b="1" spc="-5" dirty="0" smtClean="0">
                <a:latin typeface="Segoe UI"/>
                <a:ea typeface="Tahoma"/>
              </a:rPr>
              <a:t>: </a:t>
            </a:r>
            <a:r>
              <a:rPr lang="en-US" sz="1800" b="1" spc="-5" dirty="0" smtClean="0">
                <a:latin typeface="Segoe UI"/>
                <a:ea typeface="Tahoma"/>
              </a:rPr>
              <a:t> iastremska_om@hneu.net</a:t>
            </a:r>
            <a:r>
              <a:rPr lang="uk-UA" sz="1800" b="1" spc="-5" dirty="0" smtClean="0">
                <a:latin typeface="Segoe UI"/>
                <a:ea typeface="Tahoma"/>
              </a:rPr>
              <a:t> </a:t>
            </a:r>
            <a:endParaRPr lang="ru-RU" sz="1800" b="1" dirty="0">
              <a:latin typeface="Tahoma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endParaRPr lang="ru-RU" sz="1800" b="1" i="1" spc="-5" dirty="0" smtClean="0">
              <a:latin typeface="Segoe UI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r>
              <a:rPr lang="ru-RU" sz="1800" b="1" i="1" spc="-5" dirty="0" smtClean="0">
                <a:latin typeface="Segoe UI"/>
                <a:ea typeface="Tahoma"/>
              </a:rPr>
              <a:t>Гарант </a:t>
            </a:r>
            <a:r>
              <a:rPr lang="ru-RU" sz="1800" b="1" i="1" spc="-5" dirty="0" err="1">
                <a:latin typeface="Segoe UI"/>
                <a:ea typeface="Tahoma"/>
              </a:rPr>
              <a:t>програми</a:t>
            </a:r>
            <a:r>
              <a:rPr lang="ru-RU" sz="1800" b="1" i="1" spc="-5" dirty="0">
                <a:latin typeface="Segoe UI"/>
                <a:ea typeface="Tahoma"/>
              </a:rPr>
              <a:t>:</a:t>
            </a:r>
            <a:endParaRPr lang="ru-RU" sz="1800" b="1" dirty="0">
              <a:latin typeface="Tahoma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r>
              <a:rPr lang="ru-RU" sz="1800" b="1" i="1" spc="-5" dirty="0">
                <a:latin typeface="Segoe UI"/>
                <a:ea typeface="Tahoma"/>
              </a:rPr>
              <a:t> </a:t>
            </a:r>
            <a:endParaRPr lang="ru-RU" sz="1800" b="1" i="1" spc="-5" dirty="0" smtClean="0">
              <a:latin typeface="Segoe UI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r>
              <a:rPr lang="ru-RU" sz="1800" b="1" i="1" spc="-5" dirty="0" err="1" smtClean="0">
                <a:latin typeface="Segoe UI"/>
                <a:ea typeface="Tahoma"/>
              </a:rPr>
              <a:t>д.е.н</a:t>
            </a:r>
            <a:r>
              <a:rPr lang="ru-RU" sz="1800" b="1" i="1" spc="-5" dirty="0">
                <a:latin typeface="Segoe UI"/>
                <a:ea typeface="Tahoma"/>
              </a:rPr>
              <a:t>., </a:t>
            </a:r>
            <a:r>
              <a:rPr lang="ru-RU" sz="1800" b="1" i="1" spc="-5" dirty="0" err="1" smtClean="0">
                <a:latin typeface="Segoe UI"/>
                <a:ea typeface="Tahoma"/>
              </a:rPr>
              <a:t>професор</a:t>
            </a:r>
            <a:r>
              <a:rPr lang="ru-RU" sz="1800" b="1" i="1" spc="-5" dirty="0" smtClean="0">
                <a:latin typeface="Segoe UI"/>
                <a:ea typeface="Tahoma"/>
              </a:rPr>
              <a:t>, </a:t>
            </a: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endParaRPr lang="ru-RU" sz="1800" b="1" i="1" spc="-5" dirty="0">
              <a:latin typeface="Segoe UI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r>
              <a:rPr lang="ru-RU" sz="1800" b="1" i="1" spc="-5" dirty="0" err="1" smtClean="0">
                <a:latin typeface="Segoe UI"/>
                <a:ea typeface="Tahoma"/>
              </a:rPr>
              <a:t>завідувачка</a:t>
            </a:r>
            <a:r>
              <a:rPr lang="ru-RU" sz="1800" b="1" i="1" spc="-5" dirty="0" smtClean="0">
                <a:latin typeface="Segoe UI"/>
                <a:ea typeface="Tahoma"/>
              </a:rPr>
              <a:t> </a:t>
            </a:r>
            <a:r>
              <a:rPr lang="ru-RU" sz="1800" b="1" i="1" spc="-5" dirty="0" err="1" smtClean="0">
                <a:latin typeface="Segoe UI"/>
                <a:ea typeface="Tahoma"/>
              </a:rPr>
              <a:t>кафедри</a:t>
            </a:r>
            <a:r>
              <a:rPr lang="ru-RU" sz="1800" b="1" i="1" spc="-5" dirty="0" smtClean="0">
                <a:latin typeface="Segoe UI"/>
                <a:ea typeface="Tahoma"/>
              </a:rPr>
              <a:t> менеджменту, </a:t>
            </a:r>
            <a:r>
              <a:rPr lang="ru-RU" sz="1800" b="1" i="1" spc="-5" dirty="0" err="1" smtClean="0">
                <a:latin typeface="Segoe UI"/>
                <a:ea typeface="Tahoma"/>
              </a:rPr>
              <a:t>логістики</a:t>
            </a:r>
            <a:r>
              <a:rPr lang="ru-RU" sz="1800" b="1" i="1" spc="-5" dirty="0" smtClean="0">
                <a:latin typeface="Segoe UI"/>
                <a:ea typeface="Tahoma"/>
              </a:rPr>
              <a:t> та </a:t>
            </a:r>
            <a:r>
              <a:rPr lang="ru-RU" sz="1800" b="1" i="1" spc="-5" dirty="0" err="1" smtClean="0">
                <a:latin typeface="Segoe UI"/>
                <a:ea typeface="Tahoma"/>
              </a:rPr>
              <a:t>інновацій</a:t>
            </a:r>
            <a:endParaRPr lang="ru-RU" sz="1800" b="1" i="1" spc="-5" dirty="0" smtClean="0">
              <a:latin typeface="Segoe UI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endParaRPr lang="ru-RU" sz="1800" b="1" i="1" spc="-5" dirty="0" smtClean="0">
              <a:latin typeface="Segoe UI"/>
              <a:ea typeface="Tahoma"/>
            </a:endParaRPr>
          </a:p>
          <a:p>
            <a:pPr marL="7620" indent="0" algn="ctr">
              <a:lnSpc>
                <a:spcPts val="1010"/>
              </a:lnSpc>
              <a:spcAft>
                <a:spcPts val="0"/>
              </a:spcAft>
              <a:buNone/>
            </a:pPr>
            <a:r>
              <a:rPr lang="uk-UA" sz="1800" b="1" i="1" spc="-5" dirty="0" err="1" smtClean="0">
                <a:latin typeface="Segoe UI"/>
                <a:ea typeface="Tahoma"/>
              </a:rPr>
              <a:t>Ястремська</a:t>
            </a:r>
            <a:r>
              <a:rPr lang="uk-UA" sz="1800" b="1" i="1" spc="-5" dirty="0" smtClean="0">
                <a:latin typeface="Segoe UI"/>
                <a:ea typeface="Tahoma"/>
              </a:rPr>
              <a:t> Олена Миколаївна</a:t>
            </a:r>
            <a:endParaRPr lang="ru-RU" sz="1800" dirty="0">
              <a:latin typeface="Tahoma"/>
              <a:ea typeface="Tahoma"/>
            </a:endParaRPr>
          </a:p>
          <a:p>
            <a:pPr marL="30480" indent="0">
              <a:lnSpc>
                <a:spcPts val="1235"/>
              </a:lnSpc>
              <a:spcAft>
                <a:spcPts val="0"/>
              </a:spcAft>
              <a:buNone/>
            </a:pPr>
            <a:r>
              <a:rPr lang="uk-UA" sz="1800" dirty="0">
                <a:latin typeface="Segoe UI"/>
                <a:ea typeface="Tahoma"/>
              </a:rPr>
              <a:t> </a:t>
            </a:r>
            <a:endParaRPr lang="ru-RU" sz="1800" dirty="0">
              <a:latin typeface="Tahoma"/>
              <a:ea typeface="Tahoma"/>
            </a:endParaRPr>
          </a:p>
          <a:p>
            <a:pPr marL="30480" indent="0" algn="ctr">
              <a:lnSpc>
                <a:spcPts val="1235"/>
              </a:lnSpc>
              <a:spcAft>
                <a:spcPts val="0"/>
              </a:spcAft>
              <a:buNone/>
            </a:pPr>
            <a:endParaRPr lang="uk-UA" sz="1800" b="1" i="1" dirty="0" smtClean="0">
              <a:latin typeface="Segoe UI"/>
              <a:ea typeface="Tahoma"/>
            </a:endParaRPr>
          </a:p>
          <a:p>
            <a:pPr marL="30480" indent="0" algn="ctr">
              <a:lnSpc>
                <a:spcPts val="1235"/>
              </a:lnSpc>
              <a:spcAft>
                <a:spcPts val="0"/>
              </a:spcAft>
              <a:buNone/>
            </a:pPr>
            <a:r>
              <a:rPr lang="uk-UA" sz="1800" b="1" i="1" dirty="0" smtClean="0">
                <a:latin typeface="Segoe UI"/>
                <a:ea typeface="Tahoma"/>
              </a:rPr>
              <a:t>INSTAGRAM.COM/KAF_MLI_HNEU </a:t>
            </a:r>
          </a:p>
          <a:p>
            <a:pPr marL="30480" indent="0" algn="ctr">
              <a:lnSpc>
                <a:spcPts val="1235"/>
              </a:lnSpc>
              <a:spcAft>
                <a:spcPts val="0"/>
              </a:spcAft>
              <a:buNone/>
            </a:pPr>
            <a:endParaRPr lang="uk-UA" sz="1800" b="1" i="1" dirty="0">
              <a:latin typeface="Segoe UI"/>
              <a:ea typeface="Tahoma"/>
            </a:endParaRPr>
          </a:p>
          <a:p>
            <a:pPr marL="0" lvl="0" indent="0">
              <a:spcBef>
                <a:spcPts val="135"/>
              </a:spcBef>
              <a:buSzPts val="1050"/>
              <a:buNone/>
              <a:tabLst>
                <a:tab pos="230505" algn="l"/>
              </a:tabLst>
            </a:pPr>
            <a:r>
              <a:rPr lang="uk-UA" sz="1800" dirty="0">
                <a:latin typeface="Arial"/>
                <a:ea typeface="Arial"/>
              </a:rPr>
              <a:t>https://www.instagram.com/kaf_mli_hneu/?</a:t>
            </a:r>
            <a:r>
              <a:rPr lang="uk-UA" sz="1800" dirty="0" smtClean="0">
                <a:latin typeface="Arial"/>
                <a:ea typeface="Arial"/>
              </a:rPr>
              <a:t>igshid=YmMyMTA2M2Y%3D</a:t>
            </a:r>
            <a:endParaRPr lang="uk-UA" sz="1800" b="1" i="1" u="sng" dirty="0" smtClean="0">
              <a:solidFill>
                <a:srgbClr val="0000FF"/>
              </a:solidFill>
              <a:latin typeface="Segoe UI"/>
              <a:ea typeface="Tahoma"/>
              <a:hlinkClick r:id="rId2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БАЖАЄМО ВАМ УСПІХІВ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У ЗДІЙСНЕННІ ПРОЦЕСУ УПРАВЛІННЯ</a:t>
            </a:r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ДІКУЄМО ЗА ЧАС,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ПРОВЕДЕНИЙ РАЗОМ!!!!</a:t>
            </a:r>
          </a:p>
          <a:p>
            <a:pPr marL="0" indent="0" algn="ctr">
              <a:buNone/>
            </a:pPr>
            <a:endParaRPr lang="uk-UA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Для чого потрібно вчитися у магістратурі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Для </a:t>
            </a:r>
            <a:r>
              <a:rPr lang="uk-UA" b="1" dirty="0" smtClean="0"/>
              <a:t>кар'єрного зростання</a:t>
            </a:r>
          </a:p>
          <a:p>
            <a:r>
              <a:rPr lang="uk-UA" dirty="0" smtClean="0"/>
              <a:t>Для </a:t>
            </a:r>
            <a:r>
              <a:rPr lang="uk-UA" b="1" dirty="0" smtClean="0"/>
              <a:t>поглиблення </a:t>
            </a:r>
            <a:r>
              <a:rPr lang="uk-UA" b="1" dirty="0" err="1" smtClean="0"/>
              <a:t>компетентностей</a:t>
            </a:r>
            <a:r>
              <a:rPr lang="uk-UA" b="1" dirty="0" smtClean="0"/>
              <a:t> </a:t>
            </a:r>
            <a:r>
              <a:rPr lang="uk-UA" dirty="0" smtClean="0"/>
              <a:t>у професії</a:t>
            </a:r>
          </a:p>
          <a:p>
            <a:r>
              <a:rPr lang="uk-UA" dirty="0" smtClean="0"/>
              <a:t>Реалізації </a:t>
            </a:r>
            <a:r>
              <a:rPr lang="uk-UA" b="1" dirty="0" smtClean="0"/>
              <a:t>себе у перспективній спеціальності </a:t>
            </a:r>
            <a:r>
              <a:rPr lang="uk-UA" dirty="0" smtClean="0"/>
              <a:t>та </a:t>
            </a:r>
            <a:r>
              <a:rPr lang="uk-UA" b="1" dirty="0" smtClean="0"/>
              <a:t>ОП</a:t>
            </a:r>
          </a:p>
          <a:p>
            <a:r>
              <a:rPr lang="uk-UA" dirty="0" smtClean="0"/>
              <a:t>Отримання </a:t>
            </a:r>
            <a:r>
              <a:rPr lang="uk-UA" b="1" dirty="0" smtClean="0"/>
              <a:t>високої заробітної платні</a:t>
            </a:r>
          </a:p>
          <a:p>
            <a:r>
              <a:rPr lang="uk-UA" dirty="0" smtClean="0"/>
              <a:t>Відкриття</a:t>
            </a:r>
            <a:r>
              <a:rPr lang="uk-UA" b="1" dirty="0" smtClean="0"/>
              <a:t> власного бізнесу</a:t>
            </a:r>
          </a:p>
          <a:p>
            <a:pPr lvl="0"/>
            <a:r>
              <a:rPr lang="uk-UA" dirty="0" smtClean="0"/>
              <a:t>Для участі у </a:t>
            </a:r>
            <a:r>
              <a:rPr lang="uk-UA" b="1" dirty="0" smtClean="0"/>
              <a:t>міжнародних проривних проектах і заходах</a:t>
            </a: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Затребуваність </a:t>
            </a:r>
            <a:r>
              <a:rPr lang="uk-UA" b="1" dirty="0">
                <a:solidFill>
                  <a:srgbClr val="FF0000"/>
                </a:solidFill>
              </a:rPr>
              <a:t>магістрів </a:t>
            </a:r>
            <a:r>
              <a:rPr lang="uk-UA" dirty="0">
                <a:solidFill>
                  <a:srgbClr val="FF0000"/>
                </a:solidFill>
              </a:rPr>
              <a:t>на ринку праці </a:t>
            </a:r>
            <a:r>
              <a:rPr lang="uk-UA" b="1" dirty="0">
                <a:solidFill>
                  <a:srgbClr val="FF0000"/>
                </a:solidFill>
              </a:rPr>
              <a:t>суттєво </a:t>
            </a:r>
            <a:r>
              <a:rPr lang="uk-UA" b="1" dirty="0" smtClean="0">
                <a:solidFill>
                  <a:srgbClr val="FF0000"/>
                </a:solidFill>
              </a:rPr>
              <a:t>зростатиме</a:t>
            </a:r>
            <a:r>
              <a:rPr lang="uk-UA" b="1" smtClean="0">
                <a:solidFill>
                  <a:srgbClr val="FF0000"/>
                </a:solidFill>
              </a:rPr>
              <a:t>!!! ЦЕ </a:t>
            </a:r>
            <a:r>
              <a:rPr lang="uk-UA" b="1" dirty="0" smtClean="0">
                <a:solidFill>
                  <a:srgbClr val="FF0000"/>
                </a:solidFill>
              </a:rPr>
              <a:t>ЕЛІТА МАЙБУТНЬОГО!!!</a:t>
            </a:r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УМОВИ ВСТУПУ ДО МАГІСТРАТУРИ </a:t>
            </a:r>
            <a:br>
              <a:rPr lang="uk-UA" sz="3200" dirty="0" smtClean="0">
                <a:solidFill>
                  <a:srgbClr val="FFFF00"/>
                </a:solidFill>
              </a:rPr>
            </a:br>
            <a:r>
              <a:rPr lang="uk-UA" sz="3200" dirty="0" smtClean="0">
                <a:solidFill>
                  <a:srgbClr val="FFFF00"/>
                </a:solidFill>
              </a:rPr>
              <a:t>У 2023 Р.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КОНКУРСНІ ПОКАЗНИКИ (для бакалаврів)</a:t>
            </a:r>
          </a:p>
          <a:p>
            <a:r>
              <a:rPr lang="uk-UA" dirty="0" smtClean="0"/>
              <a:t>1. Тест ТЗНК (коефіцієнт 0,2)</a:t>
            </a:r>
          </a:p>
          <a:p>
            <a:r>
              <a:rPr lang="uk-UA" dirty="0" smtClean="0"/>
              <a:t>2. Тест з іноземної мови (коефіцієнт 0,2)</a:t>
            </a:r>
          </a:p>
          <a:p>
            <a:r>
              <a:rPr lang="uk-UA" dirty="0" smtClean="0"/>
              <a:t>3. Предметний тест  з управління та адміністрування (коефіцієнт 0,6)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Для отримання другої вищої освіти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(для магістрів і спеціалістів)</a:t>
            </a:r>
          </a:p>
          <a:p>
            <a:pPr marL="0" indent="0">
              <a:buNone/>
            </a:pPr>
            <a:r>
              <a:rPr lang="uk-UA" b="1" dirty="0" smtClean="0"/>
              <a:t>Іспити у ХНЕУ ім. С. </a:t>
            </a:r>
            <a:r>
              <a:rPr lang="uk-UA" b="1" dirty="0" err="1" smtClean="0"/>
              <a:t>Кузнеця</a:t>
            </a:r>
            <a:endParaRPr lang="uk-UA" b="1" dirty="0" smtClean="0"/>
          </a:p>
          <a:p>
            <a:r>
              <a:rPr lang="uk-UA" dirty="0" smtClean="0"/>
              <a:t>1. Співбесіда з </a:t>
            </a:r>
            <a:r>
              <a:rPr lang="uk-UA" dirty="0" err="1" smtClean="0"/>
              <a:t>іноз</a:t>
            </a:r>
            <a:r>
              <a:rPr lang="uk-UA" dirty="0" smtClean="0"/>
              <a:t>. мови (коефіцієнт 0,4)</a:t>
            </a:r>
          </a:p>
          <a:p>
            <a:r>
              <a:rPr lang="uk-UA" dirty="0" smtClean="0"/>
              <a:t>2. Фаховий іспит (коефіцієнт 0,6)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/>
              <a:t>Підпишіться на канал </a:t>
            </a:r>
          </a:p>
          <a:p>
            <a:pPr marL="0" indent="0" algn="ctr">
              <a:buNone/>
            </a:pPr>
            <a:r>
              <a:rPr lang="uk-UA" sz="4000" dirty="0" smtClean="0"/>
              <a:t>«ВСЕ ПРО ВСТУП ДО МАГІСТРАТУРИ»</a:t>
            </a:r>
          </a:p>
          <a:p>
            <a:pPr marL="0" indent="0" algn="ctr">
              <a:buNone/>
            </a:pPr>
            <a:r>
              <a:rPr lang="en-US" sz="4000" dirty="0" smtClean="0"/>
              <a:t>https</a:t>
            </a:r>
            <a:r>
              <a:rPr lang="uk-UA" sz="4000" dirty="0" smtClean="0"/>
              <a:t>:</a:t>
            </a:r>
            <a:r>
              <a:rPr lang="en-US" sz="4000" dirty="0" smtClean="0"/>
              <a:t>//t.me/</a:t>
            </a:r>
            <a:r>
              <a:rPr lang="en-US" sz="4000" dirty="0" err="1" smtClean="0"/>
              <a:t>magistratura_vstup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ПЕРЕВАГИ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b="1" spc="-100" dirty="0" smtClean="0">
                <a:solidFill>
                  <a:srgbClr val="FF0000"/>
                </a:solidFill>
              </a:rPr>
              <a:t>СУЧАСНІ</a:t>
            </a:r>
            <a:r>
              <a:rPr lang="ru-RU" sz="2400" b="1" spc="-100" dirty="0" smtClean="0">
                <a:solidFill>
                  <a:schemeClr val="tx2"/>
                </a:solidFill>
              </a:rPr>
              <a:t> </a:t>
            </a:r>
            <a:r>
              <a:rPr lang="ru-RU" sz="2400" b="1" spc="-100" dirty="0" smtClean="0">
                <a:solidFill>
                  <a:srgbClr val="FF0000"/>
                </a:solidFill>
              </a:rPr>
              <a:t>ТЕХНОЛОГІЇ </a:t>
            </a:r>
            <a:r>
              <a:rPr lang="ru-RU" sz="2400" b="1" spc="-100" dirty="0" smtClean="0">
                <a:solidFill>
                  <a:schemeClr val="tx2"/>
                </a:solidFill>
              </a:rPr>
              <a:t>ВИКЛАДАННЯ </a:t>
            </a:r>
          </a:p>
          <a:p>
            <a:pPr>
              <a:spcBef>
                <a:spcPts val="0"/>
              </a:spcBef>
            </a:pPr>
            <a:endParaRPr lang="ru-RU" sz="2400" b="1" spc="-1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spc="-100" dirty="0" smtClean="0">
                <a:solidFill>
                  <a:schemeClr val="tx2"/>
                </a:solidFill>
              </a:rPr>
              <a:t>РОБОТА </a:t>
            </a:r>
            <a:r>
              <a:rPr lang="ru-RU" sz="2400" b="1" spc="-100" dirty="0">
                <a:solidFill>
                  <a:schemeClr val="tx2"/>
                </a:solidFill>
              </a:rPr>
              <a:t>З </a:t>
            </a:r>
            <a:r>
              <a:rPr lang="ru-RU" sz="2400" b="1" spc="-100" dirty="0" smtClean="0">
                <a:solidFill>
                  <a:srgbClr val="FF0000"/>
                </a:solidFill>
              </a:rPr>
              <a:t>ПРАКТИЧНИМИ CИТУАЦІЯМИ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-100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b="1" spc="-100" dirty="0" smtClean="0">
                <a:solidFill>
                  <a:schemeClr val="tx2"/>
                </a:solidFill>
              </a:rPr>
              <a:t>ВИСОКОКВАЛІФІКОВАНІ ВИКЛАДАЧІ, </a:t>
            </a:r>
            <a:r>
              <a:rPr lang="ru-RU" sz="2400" b="1" spc="-100" dirty="0" smtClean="0">
                <a:solidFill>
                  <a:schemeClr val="accent1"/>
                </a:solidFill>
              </a:rPr>
              <a:t>ТРЕНЕРИ, </a:t>
            </a:r>
            <a:r>
              <a:rPr lang="ru-RU" sz="2400" b="1" spc="-100" dirty="0" smtClean="0">
                <a:solidFill>
                  <a:srgbClr val="FF0000"/>
                </a:solidFill>
              </a:rPr>
              <a:t>ФАХІВЦІ-ПРАКТИКИ (</a:t>
            </a:r>
            <a:r>
              <a:rPr lang="ru-RU" sz="2400" b="1" spc="-100" dirty="0" err="1" smtClean="0">
                <a:solidFill>
                  <a:srgbClr val="FF0000"/>
                </a:solidFill>
              </a:rPr>
              <a:t>іноземні</a:t>
            </a:r>
            <a:r>
              <a:rPr lang="ru-RU" sz="2400" b="1" spc="-100" dirty="0" smtClean="0">
                <a:solidFill>
                  <a:srgbClr val="FF0000"/>
                </a:solidFill>
              </a:rPr>
              <a:t> та </a:t>
            </a:r>
            <a:r>
              <a:rPr lang="ru-RU" sz="2400" b="1" spc="-100" dirty="0" err="1" smtClean="0">
                <a:solidFill>
                  <a:srgbClr val="FF0000"/>
                </a:solidFill>
              </a:rPr>
              <a:t>вітчизняні</a:t>
            </a:r>
            <a:r>
              <a:rPr lang="ru-RU" sz="2400" b="1" spc="-100" dirty="0" smtClean="0">
                <a:solidFill>
                  <a:srgbClr val="FF0000"/>
                </a:solidFill>
              </a:rPr>
              <a:t> </a:t>
            </a:r>
            <a:r>
              <a:rPr lang="ru-RU" sz="2400" b="1" spc="-100" dirty="0" err="1" smtClean="0">
                <a:solidFill>
                  <a:srgbClr val="FF0000"/>
                </a:solidFill>
              </a:rPr>
              <a:t>стейкхолдери</a:t>
            </a:r>
            <a:r>
              <a:rPr lang="ru-RU" sz="2400" b="1" spc="-1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-100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b="1" spc="-100" dirty="0" smtClean="0">
                <a:solidFill>
                  <a:schemeClr val="tx2"/>
                </a:solidFill>
              </a:rPr>
              <a:t>ЗРУЧНИЙ РЕЖИМ РОБОТИ </a:t>
            </a:r>
          </a:p>
          <a:p>
            <a:pPr>
              <a:spcBef>
                <a:spcPts val="0"/>
              </a:spcBef>
            </a:pPr>
            <a:endParaRPr lang="ru-RU" sz="2400" b="1" spc="-1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spc="-100" dirty="0" smtClean="0">
                <a:solidFill>
                  <a:schemeClr val="tx2"/>
                </a:solidFill>
              </a:rPr>
              <a:t>МОВА ВИКЛАДАННЯ: </a:t>
            </a:r>
            <a:r>
              <a:rPr lang="ru-RU" sz="2400" b="1" spc="-100" dirty="0" smtClean="0">
                <a:solidFill>
                  <a:srgbClr val="FF0000"/>
                </a:solidFill>
              </a:rPr>
              <a:t>УКРАЇНСЬКА </a:t>
            </a:r>
            <a:r>
              <a:rPr lang="ru-RU" sz="2400" b="1" spc="-100" dirty="0">
                <a:solidFill>
                  <a:srgbClr val="FF0000"/>
                </a:solidFill>
              </a:rPr>
              <a:t>/ </a:t>
            </a:r>
            <a:r>
              <a:rPr lang="ru-RU" sz="2400" b="1" spc="-100" dirty="0" smtClean="0">
                <a:solidFill>
                  <a:srgbClr val="FF0000"/>
                </a:solidFill>
              </a:rPr>
              <a:t>АНГЛІЙСЬКА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spc="-1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2400" b="1" spc="-100" dirty="0" smtClean="0">
                <a:solidFill>
                  <a:schemeClr val="tx2"/>
                </a:solidFill>
              </a:rPr>
              <a:t>МОЖЛИВІСТЬ </a:t>
            </a:r>
            <a:r>
              <a:rPr lang="uk-UA" sz="2400" b="1" spc="-100" dirty="0" smtClean="0">
                <a:solidFill>
                  <a:srgbClr val="FF0000"/>
                </a:solidFill>
              </a:rPr>
              <a:t>АКАДЕМІЧНОЇ МОБІЛЬНОСТІ</a:t>
            </a:r>
            <a:endParaRPr lang="ru-RU" sz="2400" b="1" spc="-1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МЕНЕДЖЕР ІННОВАЦІЙНОЇ ДІЯЛЬНОСТІ </a:t>
            </a:r>
            <a:r>
              <a:rPr lang="ru-RU" sz="3600" dirty="0" err="1">
                <a:solidFill>
                  <a:srgbClr val="FF0000"/>
                </a:solidFill>
              </a:rPr>
              <a:t>може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працювати</a:t>
            </a:r>
            <a:r>
              <a:rPr lang="ru-RU" sz="3600" dirty="0">
                <a:solidFill>
                  <a:srgbClr val="FF0000"/>
                </a:solidFill>
              </a:rPr>
              <a:t> на таких ПОСАДАХ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900" dirty="0" err="1"/>
              <a:t>керівників</a:t>
            </a:r>
            <a:r>
              <a:rPr lang="ru-RU" sz="1900" dirty="0"/>
              <a:t> </a:t>
            </a:r>
            <a:r>
              <a:rPr lang="ru-RU" sz="1900" dirty="0" err="1"/>
              <a:t>підприємств</a:t>
            </a:r>
            <a:r>
              <a:rPr lang="ru-RU" sz="1900" dirty="0"/>
              <a:t> та </a:t>
            </a:r>
            <a:r>
              <a:rPr lang="ru-RU" sz="1900" dirty="0" err="1"/>
              <a:t>організацій</a:t>
            </a:r>
            <a:r>
              <a:rPr lang="ru-RU" sz="1900" dirty="0"/>
              <a:t> </a:t>
            </a:r>
            <a:endParaRPr lang="ru-RU" sz="1900" dirty="0" smtClean="0"/>
          </a:p>
          <a:p>
            <a:r>
              <a:rPr lang="ru-RU" sz="1900" dirty="0" smtClean="0"/>
              <a:t>заступника </a:t>
            </a:r>
            <a:r>
              <a:rPr lang="ru-RU" sz="1900" dirty="0"/>
              <a:t>директора з </a:t>
            </a:r>
            <a:r>
              <a:rPr lang="ru-RU" sz="1900" dirty="0" err="1"/>
              <a:t>розвитку</a:t>
            </a:r>
            <a:r>
              <a:rPr lang="ru-RU" sz="1900" dirty="0"/>
              <a:t> </a:t>
            </a:r>
            <a:r>
              <a:rPr lang="ru-RU" sz="1900" dirty="0" err="1"/>
              <a:t>підприємства</a:t>
            </a:r>
            <a:r>
              <a:rPr lang="ru-RU" sz="1900" dirty="0"/>
              <a:t> </a:t>
            </a:r>
            <a:endParaRPr lang="ru-RU" sz="1900" dirty="0" smtClean="0"/>
          </a:p>
          <a:p>
            <a:r>
              <a:rPr lang="ru-RU" sz="1900" dirty="0" err="1" smtClean="0"/>
              <a:t>керівників</a:t>
            </a:r>
            <a:r>
              <a:rPr lang="ru-RU" sz="1900" dirty="0" smtClean="0"/>
              <a:t> </a:t>
            </a:r>
            <a:r>
              <a:rPr lang="ru-RU" sz="1900" dirty="0" err="1"/>
              <a:t>економічних</a:t>
            </a:r>
            <a:r>
              <a:rPr lang="ru-RU" sz="1900" dirty="0"/>
              <a:t> </a:t>
            </a:r>
            <a:r>
              <a:rPr lang="ru-RU" sz="1900" dirty="0" err="1"/>
              <a:t>відділів</a:t>
            </a:r>
            <a:r>
              <a:rPr lang="ru-RU" sz="1900" dirty="0"/>
              <a:t> </a:t>
            </a:r>
            <a:r>
              <a:rPr lang="ru-RU" sz="1900" dirty="0" err="1" smtClean="0"/>
              <a:t>підприємств</a:t>
            </a:r>
            <a:endParaRPr lang="ru-RU" sz="1900" dirty="0" smtClean="0"/>
          </a:p>
          <a:p>
            <a:r>
              <a:rPr lang="ru-RU" sz="1900" dirty="0" err="1" smtClean="0"/>
              <a:t>керівників</a:t>
            </a:r>
            <a:r>
              <a:rPr lang="ru-RU" sz="1900" dirty="0" smtClean="0"/>
              <a:t> </a:t>
            </a:r>
            <a:r>
              <a:rPr lang="ru-RU" sz="1900" dirty="0" err="1"/>
              <a:t>проектів</a:t>
            </a:r>
            <a:r>
              <a:rPr lang="ru-RU" sz="1900" dirty="0"/>
              <a:t> і </a:t>
            </a:r>
            <a:r>
              <a:rPr lang="ru-RU" sz="1900" dirty="0" err="1"/>
              <a:t>програм</a:t>
            </a:r>
            <a:r>
              <a:rPr lang="ru-RU" sz="1900" dirty="0"/>
              <a:t>, </a:t>
            </a:r>
            <a:endParaRPr lang="ru-RU" sz="1900" dirty="0" smtClean="0"/>
          </a:p>
          <a:p>
            <a:r>
              <a:rPr lang="ru-RU" sz="1900" dirty="0" err="1" smtClean="0"/>
              <a:t>керівників</a:t>
            </a:r>
            <a:r>
              <a:rPr lang="ru-RU" sz="1900" dirty="0" smtClean="0"/>
              <a:t> і </a:t>
            </a:r>
            <a:r>
              <a:rPr lang="ru-RU" sz="1900" dirty="0" err="1" smtClean="0"/>
              <a:t>фахівців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відділів</a:t>
            </a:r>
            <a:r>
              <a:rPr lang="ru-RU" sz="1900" dirty="0" smtClean="0"/>
              <a:t> </a:t>
            </a:r>
            <a:r>
              <a:rPr lang="ru-RU" sz="1900" dirty="0" err="1"/>
              <a:t>інформаційно-аналітичного</a:t>
            </a:r>
            <a:r>
              <a:rPr lang="ru-RU" sz="1900" dirty="0"/>
              <a:t> </a:t>
            </a:r>
            <a:r>
              <a:rPr lang="ru-RU" sz="1900" dirty="0" err="1" smtClean="0"/>
              <a:t>забезпечення</a:t>
            </a:r>
            <a:endParaRPr lang="ru-RU" sz="1900" dirty="0" smtClean="0"/>
          </a:p>
          <a:p>
            <a:r>
              <a:rPr lang="ru-RU" sz="1900" dirty="0" err="1" smtClean="0"/>
              <a:t>консультантів</a:t>
            </a:r>
            <a:r>
              <a:rPr lang="ru-RU" sz="1900" dirty="0" smtClean="0"/>
              <a:t> 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забезпечення</a:t>
            </a:r>
            <a:r>
              <a:rPr lang="ru-RU" sz="1900" dirty="0"/>
              <a:t> </a:t>
            </a:r>
            <a:r>
              <a:rPr lang="ru-RU" sz="1900" dirty="0" err="1"/>
              <a:t>ефективності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 </a:t>
            </a:r>
            <a:r>
              <a:rPr lang="ru-RU" sz="1900" dirty="0" err="1"/>
              <a:t>підприємств</a:t>
            </a:r>
            <a:r>
              <a:rPr lang="ru-RU" sz="1900" dirty="0"/>
              <a:t>. </a:t>
            </a:r>
            <a:r>
              <a:rPr lang="ru-RU" sz="1900" dirty="0" err="1"/>
              <a:t>їх</a:t>
            </a:r>
            <a:r>
              <a:rPr lang="ru-RU" sz="1900" dirty="0"/>
              <a:t> </a:t>
            </a:r>
            <a:r>
              <a:rPr lang="ru-RU" sz="1900" dirty="0" err="1"/>
              <a:t>розвитку</a:t>
            </a:r>
            <a:r>
              <a:rPr lang="ru-RU" sz="1900" dirty="0"/>
              <a:t> у тактичному та </a:t>
            </a:r>
            <a:r>
              <a:rPr lang="ru-RU" sz="1900" dirty="0" err="1"/>
              <a:t>стратегічному</a:t>
            </a:r>
            <a:r>
              <a:rPr lang="ru-RU" sz="1900" dirty="0"/>
              <a:t> </a:t>
            </a:r>
            <a:r>
              <a:rPr lang="ru-RU" sz="1900" dirty="0" err="1"/>
              <a:t>періодах</a:t>
            </a:r>
            <a:r>
              <a:rPr lang="ru-RU" sz="1900" dirty="0"/>
              <a:t>, </a:t>
            </a:r>
            <a:r>
              <a:rPr lang="ru-RU" sz="1900" dirty="0" err="1"/>
              <a:t>зв’язків</a:t>
            </a:r>
            <a:r>
              <a:rPr lang="ru-RU" sz="1900" dirty="0"/>
              <a:t> з </a:t>
            </a:r>
            <a:r>
              <a:rPr lang="ru-RU" sz="1900" dirty="0" err="1"/>
              <a:t>громадськістю</a:t>
            </a:r>
            <a:r>
              <a:rPr lang="ru-RU" sz="1900" dirty="0"/>
              <a:t>, </a:t>
            </a:r>
            <a:endParaRPr lang="ru-RU" sz="1900" dirty="0" smtClean="0"/>
          </a:p>
          <a:p>
            <a:r>
              <a:rPr lang="ru-RU" sz="1900" dirty="0" err="1" smtClean="0"/>
              <a:t>керівників</a:t>
            </a:r>
            <a:r>
              <a:rPr lang="ru-RU" sz="1900" dirty="0" smtClean="0"/>
              <a:t> і </a:t>
            </a:r>
            <a:r>
              <a:rPr lang="ru-RU" sz="1900" dirty="0" err="1" smtClean="0"/>
              <a:t>фахіцвців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відділів</a:t>
            </a:r>
            <a:r>
              <a:rPr lang="ru-RU" sz="1900" dirty="0" smtClean="0"/>
              <a:t> </a:t>
            </a:r>
            <a:r>
              <a:rPr lang="ru-RU" sz="1900" dirty="0" err="1" smtClean="0"/>
              <a:t>інноваційного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розіитку</a:t>
            </a:r>
            <a:r>
              <a:rPr lang="ru-RU" sz="1900" dirty="0" smtClean="0"/>
              <a:t>, </a:t>
            </a:r>
            <a:r>
              <a:rPr lang="ru-RU" sz="1900" dirty="0" err="1" smtClean="0"/>
              <a:t>економічної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роботи</a:t>
            </a:r>
            <a:r>
              <a:rPr lang="ru-RU" sz="1900" dirty="0" smtClean="0"/>
              <a:t>, маркетингу в органах </a:t>
            </a:r>
            <a:r>
              <a:rPr lang="ru-RU" sz="1900" dirty="0"/>
              <a:t>держаного, </a:t>
            </a:r>
            <a:r>
              <a:rPr lang="ru-RU" sz="1900" dirty="0" err="1"/>
              <a:t>регіонального</a:t>
            </a:r>
            <a:r>
              <a:rPr lang="ru-RU" sz="1900" dirty="0"/>
              <a:t> </a:t>
            </a:r>
            <a:r>
              <a:rPr lang="ru-RU" sz="1900" dirty="0" err="1"/>
              <a:t>управління</a:t>
            </a:r>
            <a:r>
              <a:rPr lang="ru-RU" sz="1900" dirty="0"/>
              <a:t> та </a:t>
            </a:r>
            <a:r>
              <a:rPr lang="ru-RU" sz="1900" dirty="0" err="1"/>
              <a:t>місцевого</a:t>
            </a:r>
            <a:r>
              <a:rPr lang="ru-RU" sz="1900" dirty="0"/>
              <a:t> </a:t>
            </a:r>
            <a:r>
              <a:rPr lang="ru-RU" sz="1900" dirty="0" err="1"/>
              <a:t>самоврядування</a:t>
            </a:r>
            <a:r>
              <a:rPr lang="ru-RU" sz="1900" dirty="0"/>
              <a:t> </a:t>
            </a:r>
            <a:endParaRPr lang="ru-RU" sz="1900" dirty="0" smtClean="0"/>
          </a:p>
          <a:p>
            <a:r>
              <a:rPr lang="ru-RU" sz="1900" dirty="0" err="1" smtClean="0"/>
              <a:t>фахівців</a:t>
            </a:r>
            <a:r>
              <a:rPr lang="ru-RU" sz="1900" dirty="0" smtClean="0"/>
              <a:t> з </a:t>
            </a:r>
            <a:r>
              <a:rPr lang="ru-RU" sz="1900" dirty="0" err="1"/>
              <a:t>комерціалізації</a:t>
            </a:r>
            <a:r>
              <a:rPr lang="ru-RU" sz="1900" dirty="0"/>
              <a:t> </a:t>
            </a:r>
            <a:r>
              <a:rPr lang="ru-RU" sz="1900" dirty="0" err="1"/>
              <a:t>результатів</a:t>
            </a:r>
            <a:r>
              <a:rPr lang="ru-RU" sz="1900" dirty="0"/>
              <a:t> </a:t>
            </a:r>
            <a:r>
              <a:rPr lang="ru-RU" sz="1900" dirty="0" err="1"/>
              <a:t>інноваційної</a:t>
            </a:r>
            <a:r>
              <a:rPr lang="ru-RU" sz="1900" dirty="0"/>
              <a:t> </a:t>
            </a:r>
            <a:r>
              <a:rPr lang="ru-RU" sz="1900" dirty="0" err="1" smtClean="0"/>
              <a:t>діяльності</a:t>
            </a:r>
            <a:endParaRPr lang="ru-RU" sz="1900" dirty="0" smtClean="0"/>
          </a:p>
          <a:p>
            <a:r>
              <a:rPr lang="ru-RU" sz="1900" dirty="0" err="1" smtClean="0"/>
              <a:t>менеджерів-аналітиків</a:t>
            </a:r>
            <a:endParaRPr lang="ru-RU" sz="1900" dirty="0" smtClean="0"/>
          </a:p>
          <a:p>
            <a:r>
              <a:rPr lang="ru-RU" sz="1900" dirty="0" err="1" smtClean="0"/>
              <a:t>наукових</a:t>
            </a:r>
            <a:r>
              <a:rPr lang="ru-RU" sz="1900" dirty="0" smtClean="0"/>
              <a:t> </a:t>
            </a:r>
            <a:r>
              <a:rPr lang="ru-RU" sz="1900" dirty="0" err="1" smtClean="0"/>
              <a:t>співробітників</a:t>
            </a:r>
            <a:endParaRPr lang="ru-RU" sz="1900" dirty="0" smtClean="0"/>
          </a:p>
          <a:p>
            <a:r>
              <a:rPr lang="ru-RU" sz="1900" dirty="0" err="1" smtClean="0"/>
              <a:t>інші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МЕНЕДЖЕР З ЛОГІСТИКИ </a:t>
            </a:r>
            <a:r>
              <a:rPr lang="ru-RU" sz="3200" dirty="0" err="1">
                <a:solidFill>
                  <a:srgbClr val="FFFF00"/>
                </a:solidFill>
              </a:rPr>
              <a:t>може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працювати</a:t>
            </a:r>
            <a:r>
              <a:rPr lang="ru-RU" sz="3200" dirty="0">
                <a:solidFill>
                  <a:srgbClr val="FFFF00"/>
                </a:solidFill>
              </a:rPr>
              <a:t> на таких ПОСАДАХ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логістичних</a:t>
            </a:r>
            <a:r>
              <a:rPr lang="ru-RU" dirty="0"/>
              <a:t> </a:t>
            </a:r>
            <a:r>
              <a:rPr lang="ru-RU" dirty="0" err="1" smtClean="0"/>
              <a:t>підприємств</a:t>
            </a:r>
            <a:endParaRPr lang="ru-RU" dirty="0" smtClean="0"/>
          </a:p>
          <a:p>
            <a:r>
              <a:rPr lang="ru-RU" dirty="0" smtClean="0"/>
              <a:t>заступника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 </a:t>
            </a:r>
            <a:r>
              <a:rPr lang="ru-RU" dirty="0" err="1"/>
              <a:t>матеріально-технічного</a:t>
            </a:r>
            <a:r>
              <a:rPr lang="ru-RU" dirty="0"/>
              <a:t> </a:t>
            </a:r>
            <a:r>
              <a:rPr lang="ru-RU" dirty="0" err="1" smtClean="0"/>
              <a:t>постачання</a:t>
            </a:r>
            <a:endParaRPr lang="ru-RU" dirty="0" smtClean="0"/>
          </a:p>
          <a:p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/>
              <a:t>відділів</a:t>
            </a:r>
            <a:r>
              <a:rPr lang="ru-RU" dirty="0"/>
              <a:t> </a:t>
            </a:r>
            <a:r>
              <a:rPr lang="ru-RU" dirty="0" err="1" smtClean="0"/>
              <a:t>логістики</a:t>
            </a:r>
            <a:r>
              <a:rPr lang="ru-RU" dirty="0" smtClean="0"/>
              <a:t>, 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, </a:t>
            </a:r>
            <a:r>
              <a:rPr lang="ru-RU" dirty="0" err="1" smtClean="0"/>
              <a:t>складування</a:t>
            </a:r>
            <a:r>
              <a:rPr lang="ru-RU" dirty="0" smtClean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 smtClean="0"/>
              <a:t>підприємств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менеджерів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менеджерів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логістики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менеджер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 smtClean="0"/>
              <a:t>постачання</a:t>
            </a:r>
            <a:endParaRPr lang="ru-RU" dirty="0" smtClean="0"/>
          </a:p>
          <a:p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E894DC"/>
                </a:solidFill>
              </a:rPr>
              <a:t>МЕНЕДЖЕР </a:t>
            </a:r>
            <a:r>
              <a:rPr lang="ru-RU" sz="3200" dirty="0" err="1" smtClean="0">
                <a:solidFill>
                  <a:srgbClr val="E894DC"/>
                </a:solidFill>
              </a:rPr>
              <a:t>організацій</a:t>
            </a:r>
            <a:r>
              <a:rPr lang="ru-RU" sz="3200" dirty="0" smtClean="0">
                <a:solidFill>
                  <a:srgbClr val="E894DC"/>
                </a:solidFill>
              </a:rPr>
              <a:t> і </a:t>
            </a:r>
            <a:r>
              <a:rPr lang="ru-RU" sz="3200" dirty="0" err="1" smtClean="0">
                <a:solidFill>
                  <a:srgbClr val="E894DC"/>
                </a:solidFill>
              </a:rPr>
              <a:t>адміністрування</a:t>
            </a:r>
            <a:r>
              <a:rPr lang="ru-RU" sz="3200" dirty="0" smtClean="0">
                <a:solidFill>
                  <a:srgbClr val="E894DC"/>
                </a:solidFill>
              </a:rPr>
              <a:t> </a:t>
            </a:r>
            <a:br>
              <a:rPr lang="ru-RU" sz="3200" dirty="0" smtClean="0">
                <a:solidFill>
                  <a:srgbClr val="E894DC"/>
                </a:solidFill>
              </a:rPr>
            </a:br>
            <a:r>
              <a:rPr lang="ru-RU" sz="3200" dirty="0" err="1" smtClean="0">
                <a:solidFill>
                  <a:srgbClr val="E894DC"/>
                </a:solidFill>
              </a:rPr>
              <a:t>може</a:t>
            </a:r>
            <a:r>
              <a:rPr lang="ru-RU" sz="3200" dirty="0" smtClean="0">
                <a:solidFill>
                  <a:srgbClr val="E894DC"/>
                </a:solidFill>
              </a:rPr>
              <a:t> </a:t>
            </a:r>
            <a:r>
              <a:rPr lang="ru-RU" sz="3200" dirty="0" err="1">
                <a:solidFill>
                  <a:srgbClr val="E894DC"/>
                </a:solidFill>
              </a:rPr>
              <a:t>працювати</a:t>
            </a:r>
            <a:r>
              <a:rPr lang="ru-RU" sz="3200" dirty="0">
                <a:solidFill>
                  <a:srgbClr val="E894DC"/>
                </a:solidFill>
              </a:rPr>
              <a:t> на таких ПОСАДАХ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та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ланки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форм </a:t>
            </a:r>
            <a:r>
              <a:rPr lang="ru-RU" dirty="0" err="1" smtClean="0"/>
              <a:t>власності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відділів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й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секторів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(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err="1" smtClean="0"/>
              <a:t>професіоналів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управління</a:t>
            </a:r>
            <a:r>
              <a:rPr lang="ru-RU" dirty="0"/>
              <a:t> проектами,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фахівців</a:t>
            </a:r>
            <a:r>
              <a:rPr lang="ru-RU" dirty="0" smtClean="0"/>
              <a:t>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інші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59080" cy="1620416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rgbClr val="FFFF00"/>
                </a:solidFill>
              </a:rPr>
              <a:t>Що ви будете вивчати </a:t>
            </a:r>
            <a:br>
              <a:rPr lang="uk-UA" sz="3100" dirty="0" smtClean="0">
                <a:solidFill>
                  <a:srgbClr val="FFFF00"/>
                </a:solidFill>
              </a:rPr>
            </a:br>
            <a:r>
              <a:rPr lang="uk-UA" sz="3100" dirty="0" smtClean="0">
                <a:solidFill>
                  <a:srgbClr val="FFFF00"/>
                </a:solidFill>
              </a:rPr>
              <a:t>У</a:t>
            </a:r>
            <a:r>
              <a:rPr lang="uk-UA" sz="3100" dirty="0" smtClean="0">
                <a:solidFill>
                  <a:prstClr val="white"/>
                </a:solidFill>
              </a:rPr>
              <a:t> </a:t>
            </a:r>
            <a:r>
              <a:rPr lang="uk-UA" sz="3100" dirty="0" smtClean="0">
                <a:solidFill>
                  <a:srgbClr val="FFFF00"/>
                </a:solidFill>
              </a:rPr>
              <a:t>яких галузях станете професіоналами!</a:t>
            </a:r>
            <a:r>
              <a:rPr lang="uk-UA" sz="4000" dirty="0" smtClean="0">
                <a:solidFill>
                  <a:srgbClr val="FFFF00"/>
                </a:solidFill>
              </a:rPr>
              <a:t/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>
                <a:solidFill>
                  <a:srgbClr val="FFFF00"/>
                </a:solidFill>
              </a:rPr>
              <a:t/>
            </a:r>
            <a:br>
              <a:rPr lang="uk-UA" sz="4000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sz="3600" b="1" dirty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</a:rPr>
              <a:t>Загальні обов'язкові </a:t>
            </a:r>
            <a:r>
              <a:rPr lang="uk-UA" sz="3600" b="1" dirty="0" smtClean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</a:rPr>
              <a:t>освітні</a:t>
            </a:r>
          </a:p>
          <a:p>
            <a:pPr marL="0" lvl="0" indent="0" algn="ctr">
              <a:buNone/>
            </a:pPr>
            <a:r>
              <a:rPr lang="uk-UA" sz="3600" b="1" dirty="0" smtClean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</a:rPr>
              <a:t>компоненти   </a:t>
            </a:r>
          </a:p>
          <a:p>
            <a:pPr marL="0" lvl="0" indent="0"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Менеджмент </a:t>
            </a:r>
            <a:r>
              <a:rPr lang="uk-UA" sz="4400" b="1" dirty="0">
                <a:solidFill>
                  <a:srgbClr val="FF0000"/>
                </a:solidFill>
              </a:rPr>
              <a:t>організацій </a:t>
            </a:r>
            <a:r>
              <a:rPr lang="uk-UA" sz="4400" dirty="0">
                <a:solidFill>
                  <a:prstClr val="black"/>
                </a:solidFill>
              </a:rPr>
              <a:t>(залік)</a:t>
            </a:r>
          </a:p>
          <a:p>
            <a:pPr marL="0" lvl="0" indent="0" algn="ctr">
              <a:buNone/>
            </a:pPr>
            <a:endParaRPr lang="uk-UA" sz="4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uk-UA" sz="4400" b="1" dirty="0">
                <a:solidFill>
                  <a:srgbClr val="FF0000"/>
                </a:solidFill>
              </a:rPr>
              <a:t>Управління розвитком </a:t>
            </a:r>
            <a:r>
              <a:rPr lang="uk-UA" sz="4400" dirty="0">
                <a:solidFill>
                  <a:prstClr val="black"/>
                </a:solidFill>
              </a:rPr>
              <a:t>(залік</a:t>
            </a:r>
            <a:r>
              <a:rPr lang="uk-UA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4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BEDF2A-3475-4063-A40D-91C6E9DAD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601</Words>
  <Application>Microsoft Office PowerPoint</Application>
  <PresentationFormat>Экран (4:3)</PresentationFormat>
  <Paragraphs>143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TS101881342</vt:lpstr>
      <vt:lpstr>Спеціальність 073 «Менеджмент»  Освітньо професійна програма «Менеджмент»  Мейджори   «Менеджмент організацій і адміністрування» «Менеджмент інноваційної діяльності» «Логістика»</vt:lpstr>
      <vt:lpstr>Для чого потрібно вчитися у магістратурі?</vt:lpstr>
      <vt:lpstr>УМОВИ ВСТУПУ ДО МАГІСТРАТУРИ  У 2023 Р.</vt:lpstr>
      <vt:lpstr>Презентация PowerPoint</vt:lpstr>
      <vt:lpstr>ПЕРЕВАГИ НАВЧАННЯ</vt:lpstr>
      <vt:lpstr>МЕНЕДЖЕР ІННОВАЦІЙНОЇ ДІЯЛЬНОСТІ може працювати на таких ПОСАДАХ </vt:lpstr>
      <vt:lpstr>МЕНЕДЖЕР З ЛОГІСТИКИ може працювати на таких ПОСАДАХ </vt:lpstr>
      <vt:lpstr>МЕНЕДЖЕР організацій і адміністрування  може працювати на таких ПОСАДАХ</vt:lpstr>
      <vt:lpstr>Що ви будете вивчати  У яких галузях станете професіоналами!  </vt:lpstr>
      <vt:lpstr>Загальні вибіркові освітні компоненти</vt:lpstr>
      <vt:lpstr>Професійні обов’язкові освітні компоненти</vt:lpstr>
      <vt:lpstr>Мейджор  «Менеджмент організацій і адміністрування» </vt:lpstr>
      <vt:lpstr>Мейджор «Менеджмент інноваційної діяльності»</vt:lpstr>
      <vt:lpstr>Мейджор «Логістика»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2013-02-24T22:08:25Z</dcterms:created>
  <dcterms:modified xsi:type="dcterms:W3CDTF">2023-03-26T11:24:21Z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TC018813429991</vt:lpwstr>
  </property>
</Properties>
</file>